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embeddedFontLst>
    <p:embeddedFont>
      <p:font typeface="KaiTi" panose="02010609060101010101" pitchFamily="49" charset="-122"/>
      <p:regular r:id="rId25"/>
    </p:embeddedFont>
    <p:embeddedFont>
      <p:font typeface="Arial Narrow" panose="020B0604020202020204" pitchFamily="34" charset="0"/>
      <p:regular r:id="rId26"/>
      <p:bold r:id="rId27"/>
      <p:italic r:id="rId28"/>
      <p:boldItalic r:id="rId29"/>
    </p:embeddedFont>
    <p:embeddedFont>
      <p:font typeface="Calibri" panose="020F050202020403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jTsndzTt6/ArPTk3h9mbXUkiMzE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896258-CF7B-402D-8987-128FEDBAD43F}">
  <a:tblStyle styleId="{F5896258-CF7B-402D-8987-128FEDBAD43F}"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15"/>
    <p:restoredTop sz="94556"/>
  </p:normalViewPr>
  <p:slideViewPr>
    <p:cSldViewPr snapToGrid="0">
      <p:cViewPr varScale="1">
        <p:scale>
          <a:sx n="75" d="100"/>
          <a:sy n="75" d="100"/>
        </p:scale>
        <p:origin x="688"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Arial"/>
                <a:ea typeface="Arial"/>
                <a:cs typeface="Arial"/>
                <a:sym typeface="Arial"/>
              </a:rPr>
              <a:t>练习5:</a:t>
            </a:r>
            <a:endParaRPr/>
          </a:p>
        </p:txBody>
      </p:sp>
      <p:sp>
        <p:nvSpPr>
          <p:cNvPr id="251" name="Google Shape;251;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Arial"/>
                <a:ea typeface="Arial"/>
                <a:cs typeface="Arial"/>
                <a:sym typeface="Arial"/>
              </a:rPr>
              <a:t>练习5:</a:t>
            </a:r>
            <a:endParaRPr/>
          </a:p>
        </p:txBody>
      </p:sp>
      <p:sp>
        <p:nvSpPr>
          <p:cNvPr id="273" name="Google Shape;273;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p:txBody>
      </p:sp>
      <p:sp>
        <p:nvSpPr>
          <p:cNvPr id="282" name="Google Shape;282;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Arial"/>
                <a:ea typeface="Arial"/>
                <a:cs typeface="Arial"/>
                <a:sym typeface="Arial"/>
              </a:rPr>
              <a:t>练习5:</a:t>
            </a:r>
            <a:endParaRPr/>
          </a:p>
        </p:txBody>
      </p:sp>
      <p:sp>
        <p:nvSpPr>
          <p:cNvPr id="290" name="Google Shape;290;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Google Shape;33;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sp>
        <p:nvSpPr>
          <p:cNvPr id="40" name="Google Shape;40;p2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2" name="Google Shape;4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2"/>
          <p:cNvSpPr>
            <a:spLocks noGrp="1"/>
          </p:cNvSpPr>
          <p:nvPr>
            <p:ph type="pic" idx="2"/>
          </p:nvPr>
        </p:nvSpPr>
        <p:spPr>
          <a:xfrm>
            <a:off x="5183188" y="987425"/>
            <a:ext cx="6172200" cy="4873625"/>
          </a:xfrm>
          <a:prstGeom prst="rect">
            <a:avLst/>
          </a:prstGeom>
          <a:noFill/>
          <a:ln>
            <a:noFill/>
          </a:ln>
        </p:spPr>
      </p:sp>
      <p:sp>
        <p:nvSpPr>
          <p:cNvPr id="68" name="Google Shape;68;p3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3pPr>
            <a:lvl4pPr marL="1828800" marR="0" lvl="3"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4pPr>
            <a:lvl5pPr marL="2286000" marR="0" lvl="4"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vocus.cc/article/641062ebfd89780001989a5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tutanota.com/zh_hans/blog/posts/chatgpt-privacy"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vocus.cc/article/641062ebfd89780001989a5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tutanota.com/zh_hans/blog/posts/chatgpt-privacy"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1524000" y="1122363"/>
            <a:ext cx="9144000" cy="1700736"/>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70C0"/>
              </a:buClr>
              <a:buSzPts val="4800"/>
              <a:buFont typeface="KaiTi"/>
              <a:buNone/>
            </a:pPr>
            <a:r>
              <a:rPr lang="en-US" sz="4800" b="1">
                <a:solidFill>
                  <a:srgbClr val="0070C0"/>
                </a:solidFill>
                <a:latin typeface="KaiTi"/>
                <a:ea typeface="KaiTi"/>
                <a:cs typeface="KaiTi"/>
                <a:sym typeface="KaiTi"/>
              </a:rPr>
              <a:t>楊玉笙老師</a:t>
            </a:r>
            <a:endParaRPr sz="4800" b="1">
              <a:solidFill>
                <a:srgbClr val="0070C0"/>
              </a:solidFill>
              <a:latin typeface="KaiTi"/>
              <a:ea typeface="KaiTi"/>
              <a:cs typeface="KaiTi"/>
              <a:sym typeface="KaiTi"/>
            </a:endParaRPr>
          </a:p>
        </p:txBody>
      </p:sp>
      <p:grpSp>
        <p:nvGrpSpPr>
          <p:cNvPr id="89" name="Google Shape;89;p1"/>
          <p:cNvGrpSpPr/>
          <p:nvPr/>
        </p:nvGrpSpPr>
        <p:grpSpPr>
          <a:xfrm>
            <a:off x="657647" y="3755517"/>
            <a:ext cx="10917147" cy="1484264"/>
            <a:chOff x="1686" y="817007"/>
            <a:chExt cx="10917147" cy="1484264"/>
          </a:xfrm>
        </p:grpSpPr>
        <p:sp>
          <p:nvSpPr>
            <p:cNvPr id="90" name="Google Shape;90;p1"/>
            <p:cNvSpPr/>
            <p:nvPr/>
          </p:nvSpPr>
          <p:spPr>
            <a:xfrm>
              <a:off x="1686" y="817007"/>
              <a:ext cx="2166133" cy="1187411"/>
            </a:xfrm>
            <a:prstGeom prst="chevron">
              <a:avLst>
                <a:gd name="adj" fmla="val 4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
            <p:cNvSpPr/>
            <p:nvPr/>
          </p:nvSpPr>
          <p:spPr>
            <a:xfrm>
              <a:off x="628586" y="1096393"/>
              <a:ext cx="2124951" cy="1187411"/>
            </a:xfrm>
            <a:prstGeom prst="roundRect">
              <a:avLst>
                <a:gd name="adj" fmla="val 10000"/>
              </a:avLst>
            </a:prstGeom>
            <a:solidFill>
              <a:schemeClr val="lt1">
                <a:alpha val="89803"/>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
            <p:cNvSpPr txBox="1"/>
            <p:nvPr/>
          </p:nvSpPr>
          <p:spPr>
            <a:xfrm>
              <a:off x="663364" y="1131171"/>
              <a:ext cx="2055395" cy="1117855"/>
            </a:xfrm>
            <a:prstGeom prst="rect">
              <a:avLst/>
            </a:prstGeom>
            <a:noFill/>
            <a:ln>
              <a:noFill/>
            </a:ln>
          </p:spPr>
          <p:txBody>
            <a:bodyPr spcFirstLastPara="1" wrap="square" lIns="199125" tIns="199125" rIns="199125" bIns="1991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US" sz="2800" b="0" i="0" u="none" strike="noStrike" cap="none">
                  <a:solidFill>
                    <a:schemeClr val="dk1"/>
                  </a:solidFill>
                  <a:latin typeface="Calibri"/>
                  <a:ea typeface="Calibri"/>
                  <a:cs typeface="Calibri"/>
                  <a:sym typeface="Calibri"/>
                </a:rPr>
                <a:t> </a:t>
              </a:r>
              <a:r>
                <a:rPr lang="en-US" sz="2800" b="0" i="0" u="none" strike="noStrike" cap="none" dirty="0">
                  <a:solidFill>
                    <a:schemeClr val="dk1"/>
                  </a:solidFill>
                  <a:latin typeface="Calibri"/>
                  <a:ea typeface="Calibri"/>
                  <a:cs typeface="Calibri"/>
                  <a:sym typeface="Calibri"/>
                </a:rPr>
                <a:t>Evaluate</a:t>
              </a:r>
              <a:endParaRPr sz="2800" b="0" i="0" u="none" strike="noStrike" cap="none" dirty="0">
                <a:solidFill>
                  <a:schemeClr val="dk1"/>
                </a:solidFill>
                <a:latin typeface="Calibri"/>
                <a:ea typeface="Calibri"/>
                <a:cs typeface="Calibri"/>
                <a:sym typeface="Calibri"/>
              </a:endParaRPr>
            </a:p>
          </p:txBody>
        </p:sp>
        <p:sp>
          <p:nvSpPr>
            <p:cNvPr id="93" name="Google Shape;93;p1"/>
            <p:cNvSpPr/>
            <p:nvPr/>
          </p:nvSpPr>
          <p:spPr>
            <a:xfrm>
              <a:off x="2823992" y="817007"/>
              <a:ext cx="7581222" cy="1187411"/>
            </a:xfrm>
            <a:prstGeom prst="chevron">
              <a:avLst>
                <a:gd name="adj" fmla="val 4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
            <p:cNvSpPr/>
            <p:nvPr/>
          </p:nvSpPr>
          <p:spPr>
            <a:xfrm>
              <a:off x="3472491" y="1113860"/>
              <a:ext cx="7446342" cy="1187411"/>
            </a:xfrm>
            <a:prstGeom prst="roundRect">
              <a:avLst>
                <a:gd name="adj" fmla="val 10000"/>
              </a:avLst>
            </a:prstGeom>
            <a:solidFill>
              <a:schemeClr val="lt1">
                <a:alpha val="89803"/>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
            <p:cNvSpPr txBox="1"/>
            <p:nvPr/>
          </p:nvSpPr>
          <p:spPr>
            <a:xfrm>
              <a:off x="3507269" y="1148638"/>
              <a:ext cx="7376786" cy="1117855"/>
            </a:xfrm>
            <a:prstGeom prst="rect">
              <a:avLst/>
            </a:prstGeom>
            <a:noFill/>
            <a:ln>
              <a:noFill/>
            </a:ln>
          </p:spPr>
          <p:txBody>
            <a:bodyPr spcFirstLastPara="1" wrap="square" lIns="170675" tIns="170675" rIns="170675" bIns="170675" anchor="ctr" anchorCtr="0">
              <a:noAutofit/>
            </a:bodyPr>
            <a:lstStyle/>
            <a:p>
              <a:pPr marL="0" marR="0" lvl="0" indent="0" algn="ctr" rtl="0">
                <a:lnSpc>
                  <a:spcPct val="9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Summative Assessment</a:t>
              </a:r>
              <a:endParaRPr/>
            </a:p>
            <a:p>
              <a:pPr marL="0" marR="0" lvl="0" indent="0" algn="ctr" rtl="0">
                <a:lnSpc>
                  <a:spcPct val="90000"/>
                </a:lnSpc>
                <a:spcBef>
                  <a:spcPts val="84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 (Integrated Performance Assessment) </a:t>
              </a:r>
              <a:endParaRPr sz="2400" b="0" i="0" u="none" strike="noStrike" cap="none">
                <a:solidFill>
                  <a:srgbClr val="C00000"/>
                </a:solidFill>
                <a:latin typeface="Calibri"/>
                <a:ea typeface="Calibri"/>
                <a:cs typeface="Calibri"/>
                <a:sym typeface="Calibri"/>
              </a:endParaRPr>
            </a:p>
            <a:p>
              <a:pPr marL="0" marR="0" lvl="0" indent="0" algn="ctr" rtl="0">
                <a:lnSpc>
                  <a:spcPct val="90000"/>
                </a:lnSpc>
                <a:spcBef>
                  <a:spcPts val="840"/>
                </a:spcBef>
                <a:spcAft>
                  <a:spcPts val="0"/>
                </a:spcAft>
                <a:buClr>
                  <a:schemeClr val="dk1"/>
                </a:buClr>
                <a:buSzPts val="2800"/>
                <a:buFont typeface="KaiTi"/>
                <a:buNone/>
              </a:pPr>
              <a:r>
                <a:rPr lang="en-US" sz="2800" b="0" i="0" u="none" strike="noStrike" cap="none">
                  <a:solidFill>
                    <a:schemeClr val="dk1"/>
                  </a:solidFill>
                  <a:latin typeface="KaiTi"/>
                  <a:ea typeface="KaiTi"/>
                  <a:cs typeface="KaiTi"/>
                  <a:sym typeface="KaiTi"/>
                </a:rPr>
                <a:t>虚拟情人</a:t>
              </a:r>
              <a:endParaRPr sz="28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p>
            <a:pPr marL="0" marR="0" lvl="0" indent="0" algn="ctr" rtl="0">
              <a:lnSpc>
                <a:spcPct val="85000"/>
              </a:lnSpc>
              <a:spcBef>
                <a:spcPts val="0"/>
              </a:spcBef>
              <a:spcAft>
                <a:spcPts val="0"/>
              </a:spcAft>
              <a:buClr>
                <a:srgbClr val="0070C0"/>
              </a:buClr>
              <a:buSzPts val="4000"/>
              <a:buFont typeface="KaiTi"/>
              <a:buNone/>
            </a:pPr>
            <a:r>
              <a:rPr lang="en-US" sz="4000" b="1" i="0" u="none" strike="noStrike" cap="none">
                <a:solidFill>
                  <a:srgbClr val="0070C0"/>
                </a:solidFill>
                <a:latin typeface="KaiTi"/>
                <a:ea typeface="KaiTi"/>
                <a:cs typeface="KaiTi"/>
                <a:sym typeface="KaiTi"/>
              </a:rPr>
              <a:t>“虚拟情人”的议题为何重要？</a:t>
            </a:r>
            <a:br>
              <a:rPr lang="en-US" sz="4000" b="1" i="0" u="none" strike="noStrike" cap="none">
                <a:solidFill>
                  <a:srgbClr val="0070C0"/>
                </a:solidFill>
                <a:latin typeface="KaiTi"/>
                <a:ea typeface="KaiTi"/>
                <a:cs typeface="KaiTi"/>
                <a:sym typeface="KaiTi"/>
              </a:rPr>
            </a:br>
            <a:r>
              <a:rPr lang="en-US" sz="4000" b="1" i="0" u="none" strike="noStrike" cap="none">
                <a:solidFill>
                  <a:schemeClr val="accent2"/>
                </a:solidFill>
                <a:latin typeface="Calibri"/>
                <a:ea typeface="Calibri"/>
                <a:cs typeface="Calibri"/>
                <a:sym typeface="Calibri"/>
              </a:rPr>
              <a:t>      </a:t>
            </a:r>
            <a:r>
              <a:rPr lang="en-US" sz="3200" b="1" i="0" u="none" strike="noStrike" cap="none">
                <a:solidFill>
                  <a:srgbClr val="3F3F3F"/>
                </a:solidFill>
                <a:latin typeface="Calibri"/>
                <a:ea typeface="Calibri"/>
                <a:cs typeface="Calibri"/>
                <a:sym typeface="Calibri"/>
              </a:rPr>
              <a:t>Answer the following questions </a:t>
            </a:r>
            <a:endParaRPr sz="3200" b="0" i="0" u="none" strike="noStrike" cap="none">
              <a:solidFill>
                <a:srgbClr val="3F3F3F"/>
              </a:solidFill>
              <a:latin typeface="Calibri"/>
              <a:ea typeface="Calibri"/>
              <a:cs typeface="Calibri"/>
              <a:sym typeface="Calibri"/>
            </a:endParaRPr>
          </a:p>
        </p:txBody>
      </p:sp>
      <p:sp>
        <p:nvSpPr>
          <p:cNvPr id="174" name="Google Shape;174;p10"/>
          <p:cNvSpPr txBox="1">
            <a:spLocks noGrp="1"/>
          </p:cNvSpPr>
          <p:nvPr>
            <p:ph type="body" idx="1"/>
          </p:nvPr>
        </p:nvSpPr>
        <p:spPr>
          <a:xfrm>
            <a:off x="838200" y="1825625"/>
            <a:ext cx="10619792"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b="1"/>
              <a:t>2) </a:t>
            </a:r>
            <a:r>
              <a:rPr lang="en-US"/>
              <a:t>____ 第三段主要说的是什么？</a:t>
            </a:r>
            <a:endParaRPr/>
          </a:p>
          <a:p>
            <a:pPr marL="0" lvl="0" indent="0" algn="l" rtl="0">
              <a:lnSpc>
                <a:spcPct val="90000"/>
              </a:lnSpc>
              <a:spcBef>
                <a:spcPts val="1000"/>
              </a:spcBef>
              <a:spcAft>
                <a:spcPts val="0"/>
              </a:spcAft>
              <a:buClr>
                <a:schemeClr val="dk1"/>
              </a:buClr>
              <a:buSzPts val="2800"/>
              <a:buNone/>
            </a:pPr>
            <a:r>
              <a:rPr lang="en-US">
                <a:highlight>
                  <a:srgbClr val="FFFF00"/>
                </a:highlight>
              </a:rPr>
              <a:t>a) “虚拟情人”为什么对人们有吸引力 	</a:t>
            </a:r>
            <a:r>
              <a:rPr lang="en-US"/>
              <a:t>	</a:t>
            </a:r>
            <a:endParaRPr/>
          </a:p>
          <a:p>
            <a:pPr marL="0" lvl="0" indent="0" algn="l" rtl="0">
              <a:lnSpc>
                <a:spcPct val="90000"/>
              </a:lnSpc>
              <a:spcBef>
                <a:spcPts val="1000"/>
              </a:spcBef>
              <a:spcAft>
                <a:spcPts val="0"/>
              </a:spcAft>
              <a:buClr>
                <a:schemeClr val="dk1"/>
              </a:buClr>
              <a:buSzPts val="2800"/>
              <a:buNone/>
            </a:pPr>
            <a:r>
              <a:rPr lang="en-US"/>
              <a:t>b) ChatGPT为什么能设计出“虚拟情人”</a:t>
            </a:r>
            <a:endParaRPr/>
          </a:p>
          <a:p>
            <a:pPr marL="0" lvl="0" indent="0" algn="l" rtl="0">
              <a:lnSpc>
                <a:spcPct val="90000"/>
              </a:lnSpc>
              <a:spcBef>
                <a:spcPts val="1000"/>
              </a:spcBef>
              <a:spcAft>
                <a:spcPts val="0"/>
              </a:spcAft>
              <a:buClr>
                <a:schemeClr val="dk1"/>
              </a:buClr>
              <a:buSzPts val="2800"/>
              <a:buNone/>
            </a:pPr>
            <a:r>
              <a:rPr lang="en-US"/>
              <a:t>c) “虚拟情人”对当今的社会有何影响</a:t>
            </a:r>
            <a:endParaRPr/>
          </a:p>
          <a:p>
            <a:pPr marL="0" lvl="0" indent="0" algn="l" rtl="0">
              <a:lnSpc>
                <a:spcPct val="90000"/>
              </a:lnSpc>
              <a:spcBef>
                <a:spcPts val="1000"/>
              </a:spcBef>
              <a:spcAft>
                <a:spcPts val="0"/>
              </a:spcAft>
              <a:buClr>
                <a:schemeClr val="dk1"/>
              </a:buClr>
              <a:buSzPts val="2800"/>
              <a:buNone/>
            </a:pPr>
            <a:r>
              <a:rPr lang="en-US"/>
              <a:t>	</a:t>
            </a:r>
            <a:endParaRPr/>
          </a:p>
        </p:txBody>
      </p:sp>
      <p:sp>
        <p:nvSpPr>
          <p:cNvPr id="175" name="Google Shape;175;p10"/>
          <p:cNvSpPr/>
          <p:nvPr/>
        </p:nvSpPr>
        <p:spPr>
          <a:xfrm>
            <a:off x="1341101" y="652438"/>
            <a:ext cx="1069383" cy="929899"/>
          </a:xfrm>
          <a:prstGeom prst="heptagon">
            <a:avLst>
              <a:gd name="hf" fmla="val 102572"/>
              <a:gd name="vf" fmla="val 105210"/>
            </a:avLst>
          </a:prstGeom>
          <a:solidFill>
            <a:srgbClr val="8DA9DB"/>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chemeClr val="lt1"/>
                </a:solidFill>
                <a:latin typeface="Calibri"/>
                <a:ea typeface="Calibri"/>
                <a:cs typeface="Calibri"/>
                <a:sym typeface="Calibri"/>
              </a:rPr>
              <a:t>2</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p>
            <a:pPr marL="0" marR="0" lvl="0" indent="0" algn="ctr" rtl="0">
              <a:lnSpc>
                <a:spcPct val="85000"/>
              </a:lnSpc>
              <a:spcBef>
                <a:spcPts val="0"/>
              </a:spcBef>
              <a:spcAft>
                <a:spcPts val="0"/>
              </a:spcAft>
              <a:buClr>
                <a:srgbClr val="0070C0"/>
              </a:buClr>
              <a:buSzPts val="4000"/>
              <a:buFont typeface="KaiTi"/>
              <a:buNone/>
            </a:pPr>
            <a:r>
              <a:rPr lang="en-US" sz="4000" b="1" i="0" u="none" strike="noStrike" cap="none">
                <a:solidFill>
                  <a:srgbClr val="0070C0"/>
                </a:solidFill>
                <a:latin typeface="KaiTi"/>
                <a:ea typeface="KaiTi"/>
                <a:cs typeface="KaiTi"/>
                <a:sym typeface="KaiTi"/>
              </a:rPr>
              <a:t>“虚拟情人”的议题为何重要？ (2)</a:t>
            </a:r>
            <a:br>
              <a:rPr lang="en-US" sz="4000" b="1" i="0" u="none" strike="noStrike" cap="none">
                <a:solidFill>
                  <a:srgbClr val="0070C0"/>
                </a:solidFill>
                <a:latin typeface="KaiTi"/>
                <a:ea typeface="KaiTi"/>
                <a:cs typeface="KaiTi"/>
                <a:sym typeface="KaiTi"/>
              </a:rPr>
            </a:br>
            <a:r>
              <a:rPr lang="en-US" sz="4000" b="1" i="0" u="none" strike="noStrike" cap="none">
                <a:solidFill>
                  <a:schemeClr val="accent2"/>
                </a:solidFill>
                <a:latin typeface="Calibri"/>
                <a:ea typeface="Calibri"/>
                <a:cs typeface="Calibri"/>
                <a:sym typeface="Calibri"/>
              </a:rPr>
              <a:t>      </a:t>
            </a:r>
            <a:r>
              <a:rPr lang="en-US" sz="3200" b="1" i="0" u="none" strike="noStrike" cap="none">
                <a:solidFill>
                  <a:srgbClr val="3F3F3F"/>
                </a:solidFill>
                <a:latin typeface="Calibri"/>
                <a:ea typeface="Calibri"/>
                <a:cs typeface="Calibri"/>
                <a:sym typeface="Calibri"/>
              </a:rPr>
              <a:t>During Reading: Read the following passage </a:t>
            </a:r>
            <a:endParaRPr sz="3200" b="0" i="0" u="none" strike="noStrike" cap="none">
              <a:solidFill>
                <a:srgbClr val="3F3F3F"/>
              </a:solidFill>
              <a:latin typeface="Calibri"/>
              <a:ea typeface="Calibri"/>
              <a:cs typeface="Calibri"/>
              <a:sym typeface="Calibri"/>
            </a:endParaRPr>
          </a:p>
        </p:txBody>
      </p:sp>
      <p:sp>
        <p:nvSpPr>
          <p:cNvPr id="182" name="Google Shape;182;p11"/>
          <p:cNvSpPr txBox="1">
            <a:spLocks noGrp="1"/>
          </p:cNvSpPr>
          <p:nvPr>
            <p:ph type="body" idx="1"/>
          </p:nvPr>
        </p:nvSpPr>
        <p:spPr>
          <a:xfrm>
            <a:off x="1097280" y="1935220"/>
            <a:ext cx="10058400" cy="4753837"/>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dk1"/>
              </a:buClr>
              <a:buSzPct val="100000"/>
              <a:buNone/>
            </a:pPr>
            <a:r>
              <a:rPr lang="en-US"/>
              <a:t>	然而，潜在的道德和社会问题也不能忽视。首先，这种虚拟情人技术可能会影响使用者在现实世界的人际关系和社交互动，例如减少人们与现实世界中的人的互动与交流。其次，ChatGPT虚拟情人涉及大量个人信息和隐私问题，因此需要制定相关的隐私保护法规。尽管网络时代带来了无数的好处，但随着我们越来越依赖科技来进行交流，我们也在网上留下了大量的个人信息。在当今的世界上，个人信息是有价值的。当个人信息在我们不知道或不同意的情况下被收集和分享时，我们的行动、想法等就可以被其他人或组织监控和分析，甚至利用这些信息来影响我们。</a:t>
            </a:r>
            <a:endParaRPr/>
          </a:p>
          <a:p>
            <a:pPr marL="0" lvl="0" indent="0" algn="l" rtl="0">
              <a:lnSpc>
                <a:spcPct val="90000"/>
              </a:lnSpc>
              <a:spcBef>
                <a:spcPts val="1000"/>
              </a:spcBef>
              <a:spcAft>
                <a:spcPts val="0"/>
              </a:spcAft>
              <a:buClr>
                <a:schemeClr val="dk1"/>
              </a:buClr>
              <a:buSzPct val="100000"/>
              <a:buNone/>
            </a:pPr>
            <a:r>
              <a:rPr lang="en-US"/>
              <a:t>	除此之外，社会和文化价值观也会决定人们对虚拟情人技术的态度。跟美国相比，台湾的社会和文化较为保守，可能因此对虚拟情人等技术持反对或保留的态度。</a:t>
            </a:r>
            <a:endParaRPr/>
          </a:p>
          <a:p>
            <a:pPr marL="0" lvl="0" indent="0" algn="l" rtl="0">
              <a:lnSpc>
                <a:spcPct val="90000"/>
              </a:lnSpc>
              <a:spcBef>
                <a:spcPts val="1000"/>
              </a:spcBef>
              <a:spcAft>
                <a:spcPts val="0"/>
              </a:spcAft>
              <a:buClr>
                <a:schemeClr val="dk1"/>
              </a:buClr>
              <a:buSzPct val="100000"/>
              <a:buNone/>
            </a:pPr>
            <a:r>
              <a:rPr lang="en-US"/>
              <a:t>	在“虚拟情人”潮流已经无法抵挡的现在，我们应加快对这个议题的认识，并进行思考、讨论，决定是否要限制它的某些功能。</a:t>
            </a:r>
            <a:endParaRPr/>
          </a:p>
        </p:txBody>
      </p:sp>
      <p:sp>
        <p:nvSpPr>
          <p:cNvPr id="183" name="Google Shape;183;p11"/>
          <p:cNvSpPr/>
          <p:nvPr/>
        </p:nvSpPr>
        <p:spPr>
          <a:xfrm>
            <a:off x="1341101" y="652438"/>
            <a:ext cx="1069383" cy="929899"/>
          </a:xfrm>
          <a:prstGeom prst="heptagon">
            <a:avLst>
              <a:gd name="hf" fmla="val 102572"/>
              <a:gd name="vf" fmla="val 105210"/>
            </a:avLst>
          </a:prstGeom>
          <a:solidFill>
            <a:srgbClr val="8DA9DB"/>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chemeClr val="lt1"/>
                </a:solidFill>
                <a:latin typeface="Calibri"/>
                <a:ea typeface="Calibri"/>
                <a:cs typeface="Calibri"/>
                <a:sym typeface="Calibri"/>
              </a:rPr>
              <a:t>2</a:t>
            </a:r>
            <a:endParaRPr/>
          </a:p>
        </p:txBody>
      </p:sp>
      <p:sp>
        <p:nvSpPr>
          <p:cNvPr id="184" name="Google Shape;184;p11"/>
          <p:cNvSpPr txBox="1"/>
          <p:nvPr/>
        </p:nvSpPr>
        <p:spPr>
          <a:xfrm>
            <a:off x="436673" y="4438935"/>
            <a:ext cx="60649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FF0000"/>
                </a:solidFill>
                <a:latin typeface="Calibri"/>
                <a:ea typeface="Calibri"/>
                <a:cs typeface="Calibri"/>
                <a:sym typeface="Calibri"/>
              </a:rPr>
              <a:t>5</a:t>
            </a:r>
            <a:endParaRPr sz="1800">
              <a:solidFill>
                <a:schemeClr val="dk1"/>
              </a:solidFill>
              <a:latin typeface="Calibri"/>
              <a:ea typeface="Calibri"/>
              <a:cs typeface="Calibri"/>
              <a:sym typeface="Calibri"/>
            </a:endParaRPr>
          </a:p>
        </p:txBody>
      </p:sp>
      <p:sp>
        <p:nvSpPr>
          <p:cNvPr id="185" name="Google Shape;185;p11"/>
          <p:cNvSpPr txBox="1"/>
          <p:nvPr/>
        </p:nvSpPr>
        <p:spPr>
          <a:xfrm>
            <a:off x="481459" y="1871766"/>
            <a:ext cx="60649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FF0000"/>
                </a:solidFill>
                <a:latin typeface="Calibri"/>
                <a:ea typeface="Calibri"/>
                <a:cs typeface="Calibri"/>
                <a:sym typeface="Calibri"/>
              </a:rPr>
              <a:t>4</a:t>
            </a:r>
            <a:endParaRPr sz="1800">
              <a:solidFill>
                <a:schemeClr val="dk1"/>
              </a:solidFill>
              <a:latin typeface="Calibri"/>
              <a:ea typeface="Calibri"/>
              <a:cs typeface="Calibri"/>
              <a:sym typeface="Calibri"/>
            </a:endParaRPr>
          </a:p>
        </p:txBody>
      </p:sp>
      <p:sp>
        <p:nvSpPr>
          <p:cNvPr id="186" name="Google Shape;186;p11"/>
          <p:cNvSpPr txBox="1"/>
          <p:nvPr/>
        </p:nvSpPr>
        <p:spPr>
          <a:xfrm>
            <a:off x="437606" y="5449751"/>
            <a:ext cx="60649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FF0000"/>
                </a:solidFill>
                <a:latin typeface="Calibri"/>
                <a:ea typeface="Calibri"/>
                <a:cs typeface="Calibri"/>
                <a:sym typeface="Calibri"/>
              </a:rPr>
              <a:t>6</a:t>
            </a:r>
            <a:endParaRPr sz="1800">
              <a:solidFill>
                <a:schemeClr val="dk1"/>
              </a:solidFill>
              <a:latin typeface="Calibri"/>
              <a:ea typeface="Calibri"/>
              <a:cs typeface="Calibri"/>
              <a:sym typeface="Calibri"/>
            </a:endParaRPr>
          </a:p>
        </p:txBody>
      </p:sp>
      <p:sp>
        <p:nvSpPr>
          <p:cNvPr id="187" name="Google Shape;187;p11"/>
          <p:cNvSpPr/>
          <p:nvPr/>
        </p:nvSpPr>
        <p:spPr>
          <a:xfrm>
            <a:off x="8013576" y="6169709"/>
            <a:ext cx="43175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原文来源</a:t>
            </a:r>
            <a:endParaRPr sz="1200" u="sng">
              <a:solidFill>
                <a:schemeClr val="dk1"/>
              </a:solidFill>
              <a:latin typeface="Calibri"/>
              <a:ea typeface="Calibri"/>
              <a:cs typeface="Calibri"/>
              <a:sym typeface="Calibri"/>
            </a:endParaRPr>
          </a:p>
          <a:p>
            <a:pPr marL="0" marR="0" lvl="0" indent="0" algn="l" rtl="0">
              <a:spcBef>
                <a:spcPts val="0"/>
              </a:spcBef>
              <a:spcAft>
                <a:spcPts val="0"/>
              </a:spcAft>
              <a:buNone/>
            </a:pPr>
            <a:r>
              <a:rPr lang="en-US" sz="1200" u="sng">
                <a:solidFill>
                  <a:schemeClr val="dk1"/>
                </a:solidFill>
                <a:latin typeface="Calibri"/>
                <a:ea typeface="Calibri"/>
                <a:cs typeface="Calibri"/>
                <a:sym typeface="Calibri"/>
              </a:rPr>
              <a:t>(1)</a:t>
            </a:r>
            <a:r>
              <a:rPr lang="en-US" sz="12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https://vocus.cc/article/641062ebfd89780001989a50</a:t>
            </a:r>
            <a:endParaRPr sz="1200" u="sng">
              <a:solidFill>
                <a:schemeClr val="dk1"/>
              </a:solidFill>
              <a:latin typeface="Calibri"/>
              <a:ea typeface="Calibri"/>
              <a:cs typeface="Calibri"/>
              <a:sym typeface="Calibri"/>
            </a:endParaRPr>
          </a:p>
          <a:p>
            <a:pPr marL="0" marR="0" lvl="0" indent="0" algn="l" rtl="0">
              <a:spcBef>
                <a:spcPts val="0"/>
              </a:spcBef>
              <a:spcAft>
                <a:spcPts val="0"/>
              </a:spcAft>
              <a:buNone/>
            </a:pPr>
            <a:r>
              <a:rPr lang="en-US" sz="1200" u="sng">
                <a:solidFill>
                  <a:schemeClr val="dk1"/>
                </a:solidFill>
                <a:latin typeface="Calibri"/>
                <a:ea typeface="Calibri"/>
                <a:cs typeface="Calibri"/>
                <a:sym typeface="Calibri"/>
              </a:rPr>
              <a:t>(2)</a:t>
            </a:r>
            <a:r>
              <a:rPr lang="en-US" sz="12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https://tutanota.com/zh_hans/blog/posts/chatgpt-privacy</a:t>
            </a:r>
            <a:endParaRPr sz="1200" u="sng">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p>
            <a:pPr marL="0" marR="0" lvl="0" indent="0" algn="ctr" rtl="0">
              <a:lnSpc>
                <a:spcPct val="85000"/>
              </a:lnSpc>
              <a:spcBef>
                <a:spcPts val="0"/>
              </a:spcBef>
              <a:spcAft>
                <a:spcPts val="0"/>
              </a:spcAft>
              <a:buClr>
                <a:srgbClr val="0070C0"/>
              </a:buClr>
              <a:buSzPts val="4000"/>
              <a:buFont typeface="KaiTi"/>
              <a:buNone/>
            </a:pPr>
            <a:r>
              <a:rPr lang="en-US" sz="4000" b="1" i="0" u="none" strike="noStrike" cap="none">
                <a:solidFill>
                  <a:srgbClr val="0070C0"/>
                </a:solidFill>
                <a:latin typeface="KaiTi"/>
                <a:ea typeface="KaiTi"/>
                <a:cs typeface="KaiTi"/>
                <a:sym typeface="KaiTi"/>
              </a:rPr>
              <a:t>“虚拟情人”的议题为何重要？</a:t>
            </a:r>
            <a:br>
              <a:rPr lang="en-US" sz="4000" b="1" i="0" u="none" strike="noStrike" cap="none">
                <a:solidFill>
                  <a:srgbClr val="0070C0"/>
                </a:solidFill>
                <a:latin typeface="KaiTi"/>
                <a:ea typeface="KaiTi"/>
                <a:cs typeface="KaiTi"/>
                <a:sym typeface="KaiTi"/>
              </a:rPr>
            </a:br>
            <a:r>
              <a:rPr lang="en-US" sz="4000" b="1" i="0" u="none" strike="noStrike" cap="none">
                <a:solidFill>
                  <a:schemeClr val="accent2"/>
                </a:solidFill>
                <a:latin typeface="Calibri"/>
                <a:ea typeface="Calibri"/>
                <a:cs typeface="Calibri"/>
                <a:sym typeface="Calibri"/>
              </a:rPr>
              <a:t>      </a:t>
            </a:r>
            <a:r>
              <a:rPr lang="en-US" sz="3200" b="1" i="0" u="none" strike="noStrike" cap="none">
                <a:solidFill>
                  <a:srgbClr val="3F3F3F"/>
                </a:solidFill>
                <a:latin typeface="Calibri"/>
                <a:ea typeface="Calibri"/>
                <a:cs typeface="Calibri"/>
                <a:sym typeface="Calibri"/>
              </a:rPr>
              <a:t>Answer the following questions </a:t>
            </a:r>
            <a:endParaRPr sz="3200" b="0" i="0" u="none" strike="noStrike" cap="none">
              <a:solidFill>
                <a:srgbClr val="3F3F3F"/>
              </a:solidFill>
              <a:latin typeface="Calibri"/>
              <a:ea typeface="Calibri"/>
              <a:cs typeface="Calibri"/>
              <a:sym typeface="Calibri"/>
            </a:endParaRPr>
          </a:p>
        </p:txBody>
      </p:sp>
      <p:sp>
        <p:nvSpPr>
          <p:cNvPr id="194" name="Google Shape;194;p12"/>
          <p:cNvSpPr txBox="1">
            <a:spLocks noGrp="1"/>
          </p:cNvSpPr>
          <p:nvPr>
            <p:ph type="body" idx="1"/>
          </p:nvPr>
        </p:nvSpPr>
        <p:spPr>
          <a:xfrm>
            <a:off x="838200" y="1825625"/>
            <a:ext cx="10619792"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b="1"/>
              <a:t>3)</a:t>
            </a:r>
            <a:r>
              <a:rPr lang="en-US"/>
              <a:t>第四段主要说的是什么？</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US"/>
              <a:t>	</a:t>
            </a:r>
            <a:endParaRPr/>
          </a:p>
        </p:txBody>
      </p:sp>
      <p:sp>
        <p:nvSpPr>
          <p:cNvPr id="195" name="Google Shape;195;p12"/>
          <p:cNvSpPr/>
          <p:nvPr/>
        </p:nvSpPr>
        <p:spPr>
          <a:xfrm>
            <a:off x="1341101" y="652438"/>
            <a:ext cx="1069383" cy="929899"/>
          </a:xfrm>
          <a:prstGeom prst="heptagon">
            <a:avLst>
              <a:gd name="hf" fmla="val 102572"/>
              <a:gd name="vf" fmla="val 105210"/>
            </a:avLst>
          </a:prstGeom>
          <a:solidFill>
            <a:srgbClr val="8DA9DB"/>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chemeClr val="lt1"/>
                </a:solidFill>
                <a:latin typeface="Calibri"/>
                <a:ea typeface="Calibri"/>
                <a:cs typeface="Calibri"/>
                <a:sym typeface="Calibri"/>
              </a:rPr>
              <a:t>2</a:t>
            </a:r>
            <a:endParaRPr/>
          </a:p>
        </p:txBody>
      </p:sp>
      <p:pic>
        <p:nvPicPr>
          <p:cNvPr id="196" name="Google Shape;196;p12"/>
          <p:cNvPicPr preferRelativeResize="0"/>
          <p:nvPr/>
        </p:nvPicPr>
        <p:blipFill rotWithShape="1">
          <a:blip r:embed="rId3">
            <a:alphaModFix/>
          </a:blip>
          <a:srcRect/>
          <a:stretch/>
        </p:blipFill>
        <p:spPr>
          <a:xfrm>
            <a:off x="4031941" y="4611202"/>
            <a:ext cx="1417612" cy="1881673"/>
          </a:xfrm>
          <a:prstGeom prst="rect">
            <a:avLst/>
          </a:prstGeom>
          <a:noFill/>
          <a:ln>
            <a:noFill/>
          </a:ln>
        </p:spPr>
      </p:pic>
      <p:sp>
        <p:nvSpPr>
          <p:cNvPr id="197" name="Google Shape;197;p12"/>
          <p:cNvSpPr/>
          <p:nvPr/>
        </p:nvSpPr>
        <p:spPr>
          <a:xfrm>
            <a:off x="5001683" y="4001294"/>
            <a:ext cx="6120406" cy="1597414"/>
          </a:xfrm>
          <a:prstGeom prst="cloudCallout">
            <a:avLst>
              <a:gd name="adj1" fmla="val -46007"/>
              <a:gd name="adj2" fmla="val 50908"/>
            </a:avLst>
          </a:prstGeom>
          <a:gradFill>
            <a:gsLst>
              <a:gs pos="0">
                <a:srgbClr val="A6B6DE"/>
              </a:gs>
              <a:gs pos="50000">
                <a:srgbClr val="98AAD9"/>
              </a:gs>
              <a:gs pos="100000">
                <a:srgbClr val="859CD7"/>
              </a:gs>
            </a:gsLst>
            <a:lin ang="5400000"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支持的论点(supporting ideas)有哪些？</a:t>
            </a:r>
            <a:endParaRPr sz="28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p>
            <a:pPr marL="0" marR="0" lvl="0" indent="0" algn="ctr" rtl="0">
              <a:lnSpc>
                <a:spcPct val="85000"/>
              </a:lnSpc>
              <a:spcBef>
                <a:spcPts val="0"/>
              </a:spcBef>
              <a:spcAft>
                <a:spcPts val="0"/>
              </a:spcAft>
              <a:buClr>
                <a:srgbClr val="0070C0"/>
              </a:buClr>
              <a:buSzPts val="4000"/>
              <a:buFont typeface="KaiTi"/>
              <a:buNone/>
            </a:pPr>
            <a:r>
              <a:rPr lang="en-US" sz="4000" b="1" i="0" u="none" strike="noStrike" cap="none">
                <a:solidFill>
                  <a:srgbClr val="0070C0"/>
                </a:solidFill>
                <a:latin typeface="KaiTi"/>
                <a:ea typeface="KaiTi"/>
                <a:cs typeface="KaiTi"/>
                <a:sym typeface="KaiTi"/>
              </a:rPr>
              <a:t>“虚拟情人”的议题为何重要？</a:t>
            </a:r>
            <a:br>
              <a:rPr lang="en-US" sz="4000" b="1" i="0" u="none" strike="noStrike" cap="none">
                <a:solidFill>
                  <a:srgbClr val="0070C0"/>
                </a:solidFill>
                <a:latin typeface="KaiTi"/>
                <a:ea typeface="KaiTi"/>
                <a:cs typeface="KaiTi"/>
                <a:sym typeface="KaiTi"/>
              </a:rPr>
            </a:br>
            <a:r>
              <a:rPr lang="en-US" sz="4000" b="1" i="0" u="none" strike="noStrike" cap="none">
                <a:solidFill>
                  <a:schemeClr val="accent2"/>
                </a:solidFill>
                <a:latin typeface="Calibri"/>
                <a:ea typeface="Calibri"/>
                <a:cs typeface="Calibri"/>
                <a:sym typeface="Calibri"/>
              </a:rPr>
              <a:t>      </a:t>
            </a:r>
            <a:r>
              <a:rPr lang="en-US" sz="3200" b="1" i="0" u="none" strike="noStrike" cap="none">
                <a:solidFill>
                  <a:srgbClr val="3F3F3F"/>
                </a:solidFill>
                <a:latin typeface="Calibri"/>
                <a:ea typeface="Calibri"/>
                <a:cs typeface="Calibri"/>
                <a:sym typeface="Calibri"/>
              </a:rPr>
              <a:t>Answer the following questions </a:t>
            </a:r>
            <a:endParaRPr sz="3200" b="0" i="0" u="none" strike="noStrike" cap="none">
              <a:solidFill>
                <a:srgbClr val="3F3F3F"/>
              </a:solidFill>
              <a:latin typeface="Calibri"/>
              <a:ea typeface="Calibri"/>
              <a:cs typeface="Calibri"/>
              <a:sym typeface="Calibri"/>
            </a:endParaRPr>
          </a:p>
        </p:txBody>
      </p:sp>
      <p:sp>
        <p:nvSpPr>
          <p:cNvPr id="204" name="Google Shape;204;p13"/>
          <p:cNvSpPr txBox="1">
            <a:spLocks noGrp="1"/>
          </p:cNvSpPr>
          <p:nvPr>
            <p:ph type="body" idx="1"/>
          </p:nvPr>
        </p:nvSpPr>
        <p:spPr>
          <a:xfrm>
            <a:off x="838200" y="1825625"/>
            <a:ext cx="10619792"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b="1"/>
              <a:t>3)</a:t>
            </a:r>
            <a:r>
              <a:rPr lang="en-US"/>
              <a:t>第四段主要说的是什么？</a:t>
            </a:r>
            <a:endParaRPr/>
          </a:p>
          <a:p>
            <a:pPr marL="0" lvl="0" indent="0" algn="l" rtl="0">
              <a:lnSpc>
                <a:spcPct val="90000"/>
              </a:lnSpc>
              <a:spcBef>
                <a:spcPts val="1000"/>
              </a:spcBef>
              <a:spcAft>
                <a:spcPts val="0"/>
              </a:spcAft>
              <a:buClr>
                <a:schemeClr val="dk1"/>
              </a:buClr>
              <a:buSzPts val="2800"/>
              <a:buNone/>
            </a:pPr>
            <a:r>
              <a:rPr lang="en-US">
                <a:highlight>
                  <a:srgbClr val="FFFF00"/>
                </a:highlight>
              </a:rPr>
              <a:t>“虚拟情人”潜在的道德和社会问题。</a:t>
            </a:r>
            <a:endParaRPr>
              <a:highlight>
                <a:srgbClr val="FFFF00"/>
              </a:highlight>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US"/>
              <a:t>支持的论点(supporting ideas)：</a:t>
            </a:r>
            <a:endParaRPr/>
          </a:p>
          <a:p>
            <a:pPr marL="0" lvl="0" indent="0" algn="l" rtl="0">
              <a:lnSpc>
                <a:spcPct val="90000"/>
              </a:lnSpc>
              <a:spcBef>
                <a:spcPts val="1000"/>
              </a:spcBef>
              <a:spcAft>
                <a:spcPts val="0"/>
              </a:spcAft>
              <a:buClr>
                <a:schemeClr val="dk1"/>
              </a:buClr>
              <a:buSzPts val="2800"/>
              <a:buNone/>
            </a:pPr>
            <a:r>
              <a:rPr lang="en-US">
                <a:highlight>
                  <a:srgbClr val="FFFF00"/>
                </a:highlight>
              </a:rPr>
              <a:t>a)这种技术会影响使用者在现实世界的人际关系和社交互动。</a:t>
            </a:r>
            <a:endParaRPr>
              <a:highlight>
                <a:srgbClr val="FFFF00"/>
              </a:highlight>
            </a:endParaRPr>
          </a:p>
          <a:p>
            <a:pPr marL="0" lvl="0" indent="0" algn="l" rtl="0">
              <a:lnSpc>
                <a:spcPct val="90000"/>
              </a:lnSpc>
              <a:spcBef>
                <a:spcPts val="1000"/>
              </a:spcBef>
              <a:spcAft>
                <a:spcPts val="0"/>
              </a:spcAft>
              <a:buClr>
                <a:schemeClr val="dk1"/>
              </a:buClr>
              <a:buSzPts val="2800"/>
              <a:buNone/>
            </a:pPr>
            <a:r>
              <a:rPr lang="en-US">
                <a:highlight>
                  <a:srgbClr val="FFFF00"/>
                </a:highlight>
              </a:rPr>
              <a:t>b)使用者在网上留下大量的个人信息，可能引起跟隐私有关的问题。</a:t>
            </a:r>
            <a:endParaRPr>
              <a:highlight>
                <a:srgbClr val="FFFF00"/>
              </a:highlight>
            </a:endParaRPr>
          </a:p>
          <a:p>
            <a:pPr marL="0" lvl="0" indent="0" algn="l" rtl="0">
              <a:lnSpc>
                <a:spcPct val="90000"/>
              </a:lnSpc>
              <a:spcBef>
                <a:spcPts val="1000"/>
              </a:spcBef>
              <a:spcAft>
                <a:spcPts val="0"/>
              </a:spcAft>
              <a:buClr>
                <a:schemeClr val="dk1"/>
              </a:buClr>
              <a:buSzPts val="2800"/>
              <a:buNone/>
            </a:pPr>
            <a:r>
              <a:rPr lang="en-US"/>
              <a:t>	</a:t>
            </a:r>
            <a:endParaRPr/>
          </a:p>
        </p:txBody>
      </p:sp>
      <p:sp>
        <p:nvSpPr>
          <p:cNvPr id="205" name="Google Shape;205;p13"/>
          <p:cNvSpPr/>
          <p:nvPr/>
        </p:nvSpPr>
        <p:spPr>
          <a:xfrm>
            <a:off x="1341101" y="652438"/>
            <a:ext cx="1069383" cy="929899"/>
          </a:xfrm>
          <a:prstGeom prst="heptagon">
            <a:avLst>
              <a:gd name="hf" fmla="val 102572"/>
              <a:gd name="vf" fmla="val 105210"/>
            </a:avLst>
          </a:prstGeom>
          <a:solidFill>
            <a:srgbClr val="8DA9DB"/>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chemeClr val="lt1"/>
                </a:solidFill>
                <a:latin typeface="Calibri"/>
                <a:ea typeface="Calibri"/>
                <a:cs typeface="Calibri"/>
                <a:sym typeface="Calibri"/>
              </a:rPr>
              <a:t>2</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p>
            <a:pPr marL="0" marR="0" lvl="0" indent="0" algn="ctr" rtl="0">
              <a:lnSpc>
                <a:spcPct val="85000"/>
              </a:lnSpc>
              <a:spcBef>
                <a:spcPts val="0"/>
              </a:spcBef>
              <a:spcAft>
                <a:spcPts val="0"/>
              </a:spcAft>
              <a:buClr>
                <a:srgbClr val="0070C0"/>
              </a:buClr>
              <a:buSzPts val="4000"/>
              <a:buFont typeface="KaiTi"/>
              <a:buNone/>
            </a:pPr>
            <a:r>
              <a:rPr lang="en-US" sz="4000" b="1" i="0" u="none" strike="noStrike" cap="none">
                <a:solidFill>
                  <a:srgbClr val="0070C0"/>
                </a:solidFill>
                <a:latin typeface="KaiTi"/>
                <a:ea typeface="KaiTi"/>
                <a:cs typeface="KaiTi"/>
                <a:sym typeface="KaiTi"/>
              </a:rPr>
              <a:t>“虚拟情人”的议题为何重要？</a:t>
            </a:r>
            <a:br>
              <a:rPr lang="en-US" sz="4000" b="1" i="0" u="none" strike="noStrike" cap="none">
                <a:solidFill>
                  <a:srgbClr val="0070C0"/>
                </a:solidFill>
                <a:latin typeface="KaiTi"/>
                <a:ea typeface="KaiTi"/>
                <a:cs typeface="KaiTi"/>
                <a:sym typeface="KaiTi"/>
              </a:rPr>
            </a:br>
            <a:r>
              <a:rPr lang="en-US" sz="4000" b="1" i="0" u="none" strike="noStrike" cap="none">
                <a:solidFill>
                  <a:schemeClr val="accent2"/>
                </a:solidFill>
                <a:latin typeface="Calibri"/>
                <a:ea typeface="Calibri"/>
                <a:cs typeface="Calibri"/>
                <a:sym typeface="Calibri"/>
              </a:rPr>
              <a:t>      </a:t>
            </a:r>
            <a:r>
              <a:rPr lang="en-US" sz="3200" b="1" i="0" u="none" strike="noStrike" cap="none">
                <a:solidFill>
                  <a:srgbClr val="3F3F3F"/>
                </a:solidFill>
                <a:latin typeface="Calibri"/>
                <a:ea typeface="Calibri"/>
                <a:cs typeface="Calibri"/>
                <a:sym typeface="Calibri"/>
              </a:rPr>
              <a:t>Answer the following questions </a:t>
            </a:r>
            <a:endParaRPr sz="3200" b="0" i="0" u="none" strike="noStrike" cap="none">
              <a:solidFill>
                <a:srgbClr val="3F3F3F"/>
              </a:solidFill>
              <a:latin typeface="Calibri"/>
              <a:ea typeface="Calibri"/>
              <a:cs typeface="Calibri"/>
              <a:sym typeface="Calibri"/>
            </a:endParaRPr>
          </a:p>
        </p:txBody>
      </p:sp>
      <p:sp>
        <p:nvSpPr>
          <p:cNvPr id="212" name="Google Shape;212;p14"/>
          <p:cNvSpPr txBox="1">
            <a:spLocks noGrp="1"/>
          </p:cNvSpPr>
          <p:nvPr>
            <p:ph type="body" idx="1"/>
          </p:nvPr>
        </p:nvSpPr>
        <p:spPr>
          <a:xfrm>
            <a:off x="838200" y="1825625"/>
            <a:ext cx="10619792"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b="1"/>
              <a:t>4) </a:t>
            </a:r>
            <a:r>
              <a:rPr lang="en-US"/>
              <a:t>____ 对于ChatGPT正在研发的“虚拟情人“功能，作者的看法是？</a:t>
            </a:r>
            <a:endParaRPr/>
          </a:p>
          <a:p>
            <a:pPr marL="514350" lvl="0" indent="-514350" algn="l" rtl="0">
              <a:lnSpc>
                <a:spcPct val="90000"/>
              </a:lnSpc>
              <a:spcBef>
                <a:spcPts val="1000"/>
              </a:spcBef>
              <a:spcAft>
                <a:spcPts val="0"/>
              </a:spcAft>
              <a:buClr>
                <a:schemeClr val="dk1"/>
              </a:buClr>
              <a:buSzPts val="2800"/>
              <a:buAutoNum type="alphaLcParenR"/>
            </a:pPr>
            <a:r>
              <a:rPr lang="en-US"/>
              <a:t>最好禁止	</a:t>
            </a:r>
            <a:endParaRPr/>
          </a:p>
          <a:p>
            <a:pPr marL="514350" lvl="0" indent="-514350" algn="l" rtl="0">
              <a:lnSpc>
                <a:spcPct val="90000"/>
              </a:lnSpc>
              <a:spcBef>
                <a:spcPts val="1000"/>
              </a:spcBef>
              <a:spcAft>
                <a:spcPts val="0"/>
              </a:spcAft>
              <a:buClr>
                <a:schemeClr val="dk1"/>
              </a:buClr>
              <a:buSzPts val="2800"/>
              <a:buAutoNum type="alphaLcParenR"/>
            </a:pPr>
            <a:r>
              <a:rPr lang="en-US"/>
              <a:t>应该讨论	</a:t>
            </a:r>
            <a:endParaRPr/>
          </a:p>
          <a:p>
            <a:pPr marL="514350" lvl="0" indent="-514350" algn="l" rtl="0">
              <a:lnSpc>
                <a:spcPct val="90000"/>
              </a:lnSpc>
              <a:spcBef>
                <a:spcPts val="1000"/>
              </a:spcBef>
              <a:spcAft>
                <a:spcPts val="0"/>
              </a:spcAft>
              <a:buClr>
                <a:schemeClr val="dk1"/>
              </a:buClr>
              <a:buSzPts val="2800"/>
              <a:buAutoNum type="alphaLcParenR"/>
            </a:pPr>
            <a:r>
              <a:rPr lang="en-US"/>
              <a:t>可以鼓励	 </a:t>
            </a:r>
            <a:endParaRPr/>
          </a:p>
          <a:p>
            <a:pPr marL="514350" lvl="0" indent="-514350" algn="l" rtl="0">
              <a:lnSpc>
                <a:spcPct val="90000"/>
              </a:lnSpc>
              <a:spcBef>
                <a:spcPts val="1000"/>
              </a:spcBef>
              <a:spcAft>
                <a:spcPts val="0"/>
              </a:spcAft>
              <a:buClr>
                <a:schemeClr val="dk1"/>
              </a:buClr>
              <a:buSzPts val="2800"/>
              <a:buAutoNum type="alphaLcParenR"/>
            </a:pPr>
            <a:r>
              <a:rPr lang="en-US"/>
              <a:t>让政府决定</a:t>
            </a:r>
            <a:endParaRPr/>
          </a:p>
          <a:p>
            <a:pPr marL="0" lvl="0" indent="0" algn="l" rtl="0">
              <a:lnSpc>
                <a:spcPct val="90000"/>
              </a:lnSpc>
              <a:spcBef>
                <a:spcPts val="1000"/>
              </a:spcBef>
              <a:spcAft>
                <a:spcPts val="0"/>
              </a:spcAft>
              <a:buClr>
                <a:schemeClr val="dk1"/>
              </a:buClr>
              <a:buSzPts val="2800"/>
              <a:buNone/>
            </a:pPr>
            <a:r>
              <a:rPr lang="en-US"/>
              <a:t>	</a:t>
            </a:r>
            <a:endParaRPr/>
          </a:p>
        </p:txBody>
      </p:sp>
      <p:sp>
        <p:nvSpPr>
          <p:cNvPr id="213" name="Google Shape;213;p14"/>
          <p:cNvSpPr/>
          <p:nvPr/>
        </p:nvSpPr>
        <p:spPr>
          <a:xfrm>
            <a:off x="1341101" y="652438"/>
            <a:ext cx="1069383" cy="929899"/>
          </a:xfrm>
          <a:prstGeom prst="heptagon">
            <a:avLst>
              <a:gd name="hf" fmla="val 102572"/>
              <a:gd name="vf" fmla="val 105210"/>
            </a:avLst>
          </a:prstGeom>
          <a:solidFill>
            <a:srgbClr val="8DA9DB"/>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chemeClr val="lt1"/>
                </a:solidFill>
                <a:latin typeface="Calibri"/>
                <a:ea typeface="Calibri"/>
                <a:cs typeface="Calibri"/>
                <a:sym typeface="Calibri"/>
              </a:rPr>
              <a:t>2</a:t>
            </a:r>
            <a:endParaRPr/>
          </a:p>
        </p:txBody>
      </p:sp>
      <p:pic>
        <p:nvPicPr>
          <p:cNvPr id="214" name="Google Shape;214;p14"/>
          <p:cNvPicPr preferRelativeResize="0"/>
          <p:nvPr/>
        </p:nvPicPr>
        <p:blipFill rotWithShape="1">
          <a:blip r:embed="rId3">
            <a:alphaModFix/>
          </a:blip>
          <a:srcRect/>
          <a:stretch/>
        </p:blipFill>
        <p:spPr>
          <a:xfrm>
            <a:off x="4031941" y="4611202"/>
            <a:ext cx="1417612" cy="1881673"/>
          </a:xfrm>
          <a:prstGeom prst="rect">
            <a:avLst/>
          </a:prstGeom>
          <a:noFill/>
          <a:ln>
            <a:noFill/>
          </a:ln>
        </p:spPr>
      </p:pic>
      <p:sp>
        <p:nvSpPr>
          <p:cNvPr id="215" name="Google Shape;215;p14"/>
          <p:cNvSpPr/>
          <p:nvPr/>
        </p:nvSpPr>
        <p:spPr>
          <a:xfrm>
            <a:off x="5001683" y="4001294"/>
            <a:ext cx="6120406" cy="1597414"/>
          </a:xfrm>
          <a:prstGeom prst="cloudCallout">
            <a:avLst>
              <a:gd name="adj1" fmla="val -46007"/>
              <a:gd name="adj2" fmla="val 50908"/>
            </a:avLst>
          </a:prstGeom>
          <a:gradFill>
            <a:gsLst>
              <a:gs pos="0">
                <a:srgbClr val="A6B6DE"/>
              </a:gs>
              <a:gs pos="50000">
                <a:srgbClr val="98AAD9"/>
              </a:gs>
              <a:gs pos="100000">
                <a:srgbClr val="859CD7"/>
              </a:gs>
            </a:gsLst>
            <a:lin ang="5400000"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dk1"/>
                </a:solidFill>
                <a:latin typeface="KaiTi"/>
                <a:ea typeface="KaiTi"/>
                <a:cs typeface="KaiTi"/>
                <a:sym typeface="KaiTi"/>
              </a:rPr>
              <a:t>请说明你的选择</a:t>
            </a:r>
            <a:endParaRPr sz="3200">
              <a:solidFill>
                <a:schemeClr val="dk1"/>
              </a:solidFill>
              <a:latin typeface="KaiTi"/>
              <a:ea typeface="KaiTi"/>
              <a:cs typeface="KaiTi"/>
              <a:sym typeface="KaiT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p>
            <a:pPr marL="0" marR="0" lvl="0" indent="0" algn="ctr" rtl="0">
              <a:lnSpc>
                <a:spcPct val="85000"/>
              </a:lnSpc>
              <a:spcBef>
                <a:spcPts val="0"/>
              </a:spcBef>
              <a:spcAft>
                <a:spcPts val="0"/>
              </a:spcAft>
              <a:buClr>
                <a:srgbClr val="0070C0"/>
              </a:buClr>
              <a:buSzPts val="4000"/>
              <a:buFont typeface="KaiTi"/>
              <a:buNone/>
            </a:pPr>
            <a:r>
              <a:rPr lang="en-US" sz="4000" b="1" i="0" u="none" strike="noStrike" cap="none">
                <a:solidFill>
                  <a:srgbClr val="0070C0"/>
                </a:solidFill>
                <a:latin typeface="KaiTi"/>
                <a:ea typeface="KaiTi"/>
                <a:cs typeface="KaiTi"/>
                <a:sym typeface="KaiTi"/>
              </a:rPr>
              <a:t>“虚拟情人”的议题为何重要？</a:t>
            </a:r>
            <a:br>
              <a:rPr lang="en-US" sz="4000" b="1" i="0" u="none" strike="noStrike" cap="none">
                <a:solidFill>
                  <a:srgbClr val="0070C0"/>
                </a:solidFill>
                <a:latin typeface="KaiTi"/>
                <a:ea typeface="KaiTi"/>
                <a:cs typeface="KaiTi"/>
                <a:sym typeface="KaiTi"/>
              </a:rPr>
            </a:br>
            <a:r>
              <a:rPr lang="en-US" sz="4000" b="1" i="0" u="none" strike="noStrike" cap="none">
                <a:solidFill>
                  <a:schemeClr val="accent2"/>
                </a:solidFill>
                <a:latin typeface="Calibri"/>
                <a:ea typeface="Calibri"/>
                <a:cs typeface="Calibri"/>
                <a:sym typeface="Calibri"/>
              </a:rPr>
              <a:t>      </a:t>
            </a:r>
            <a:r>
              <a:rPr lang="en-US" sz="3200" b="1" i="0" u="none" strike="noStrike" cap="none">
                <a:solidFill>
                  <a:srgbClr val="3F3F3F"/>
                </a:solidFill>
                <a:latin typeface="Calibri"/>
                <a:ea typeface="Calibri"/>
                <a:cs typeface="Calibri"/>
                <a:sym typeface="Calibri"/>
              </a:rPr>
              <a:t>Answer the following questions </a:t>
            </a:r>
            <a:endParaRPr sz="3200" b="0" i="0" u="none" strike="noStrike" cap="none">
              <a:solidFill>
                <a:srgbClr val="3F3F3F"/>
              </a:solidFill>
              <a:latin typeface="Calibri"/>
              <a:ea typeface="Calibri"/>
              <a:cs typeface="Calibri"/>
              <a:sym typeface="Calibri"/>
            </a:endParaRPr>
          </a:p>
        </p:txBody>
      </p:sp>
      <p:sp>
        <p:nvSpPr>
          <p:cNvPr id="222" name="Google Shape;222;p15"/>
          <p:cNvSpPr txBox="1">
            <a:spLocks noGrp="1"/>
          </p:cNvSpPr>
          <p:nvPr>
            <p:ph type="body" idx="1"/>
          </p:nvPr>
        </p:nvSpPr>
        <p:spPr>
          <a:xfrm>
            <a:off x="838200" y="1825625"/>
            <a:ext cx="10619792"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b="1"/>
              <a:t>4) </a:t>
            </a:r>
            <a:r>
              <a:rPr lang="en-US"/>
              <a:t>____ 对于ChatGPT正在研发的“虚拟情人“功能，作者的看法是？</a:t>
            </a:r>
            <a:endParaRPr/>
          </a:p>
          <a:p>
            <a:pPr marL="514350" lvl="0" indent="-514350" algn="l" rtl="0">
              <a:lnSpc>
                <a:spcPct val="90000"/>
              </a:lnSpc>
              <a:spcBef>
                <a:spcPts val="1000"/>
              </a:spcBef>
              <a:spcAft>
                <a:spcPts val="0"/>
              </a:spcAft>
              <a:buClr>
                <a:schemeClr val="dk1"/>
              </a:buClr>
              <a:buSzPts val="2800"/>
              <a:buAutoNum type="alphaLcParenR"/>
            </a:pPr>
            <a:r>
              <a:rPr lang="en-US"/>
              <a:t>最好禁止	</a:t>
            </a:r>
            <a:endParaRPr/>
          </a:p>
          <a:p>
            <a:pPr marL="514350" lvl="0" indent="-514350" algn="l" rtl="0">
              <a:lnSpc>
                <a:spcPct val="90000"/>
              </a:lnSpc>
              <a:spcBef>
                <a:spcPts val="1000"/>
              </a:spcBef>
              <a:spcAft>
                <a:spcPts val="0"/>
              </a:spcAft>
              <a:buClr>
                <a:schemeClr val="dk1"/>
              </a:buClr>
              <a:buSzPts val="2800"/>
              <a:buAutoNum type="alphaLcParenR"/>
            </a:pPr>
            <a:r>
              <a:rPr lang="en-US">
                <a:highlight>
                  <a:srgbClr val="FFFF00"/>
                </a:highlight>
              </a:rPr>
              <a:t>应该讨论</a:t>
            </a:r>
            <a:r>
              <a:rPr lang="en-US"/>
              <a:t>	</a:t>
            </a:r>
            <a:endParaRPr/>
          </a:p>
          <a:p>
            <a:pPr marL="514350" lvl="0" indent="-514350" algn="l" rtl="0">
              <a:lnSpc>
                <a:spcPct val="90000"/>
              </a:lnSpc>
              <a:spcBef>
                <a:spcPts val="1000"/>
              </a:spcBef>
              <a:spcAft>
                <a:spcPts val="0"/>
              </a:spcAft>
              <a:buClr>
                <a:schemeClr val="dk1"/>
              </a:buClr>
              <a:buSzPts val="2800"/>
              <a:buAutoNum type="alphaLcParenR"/>
            </a:pPr>
            <a:r>
              <a:rPr lang="en-US"/>
              <a:t>可以鼓励</a:t>
            </a:r>
            <a:endParaRPr/>
          </a:p>
          <a:p>
            <a:pPr marL="514350" lvl="0" indent="-514350" algn="l" rtl="0">
              <a:lnSpc>
                <a:spcPct val="90000"/>
              </a:lnSpc>
              <a:spcBef>
                <a:spcPts val="1000"/>
              </a:spcBef>
              <a:spcAft>
                <a:spcPts val="0"/>
              </a:spcAft>
              <a:buClr>
                <a:schemeClr val="dk1"/>
              </a:buClr>
              <a:buSzPts val="2800"/>
              <a:buAutoNum type="alphaLcParenR"/>
            </a:pPr>
            <a:r>
              <a:rPr lang="en-US"/>
              <a:t>让政府决定</a:t>
            </a:r>
            <a:endParaRPr/>
          </a:p>
          <a:p>
            <a:pPr marL="0" lvl="0" indent="0" algn="l" rtl="0">
              <a:lnSpc>
                <a:spcPct val="90000"/>
              </a:lnSpc>
              <a:spcBef>
                <a:spcPts val="1000"/>
              </a:spcBef>
              <a:spcAft>
                <a:spcPts val="0"/>
              </a:spcAft>
              <a:buClr>
                <a:schemeClr val="dk1"/>
              </a:buClr>
              <a:buSzPts val="2800"/>
              <a:buNone/>
            </a:pPr>
            <a:r>
              <a:rPr lang="en-US"/>
              <a:t>	</a:t>
            </a:r>
            <a:endParaRPr/>
          </a:p>
        </p:txBody>
      </p:sp>
      <p:sp>
        <p:nvSpPr>
          <p:cNvPr id="223" name="Google Shape;223;p15"/>
          <p:cNvSpPr/>
          <p:nvPr/>
        </p:nvSpPr>
        <p:spPr>
          <a:xfrm>
            <a:off x="1341101" y="652438"/>
            <a:ext cx="1069383" cy="929899"/>
          </a:xfrm>
          <a:prstGeom prst="heptagon">
            <a:avLst>
              <a:gd name="hf" fmla="val 102572"/>
              <a:gd name="vf" fmla="val 105210"/>
            </a:avLst>
          </a:prstGeom>
          <a:solidFill>
            <a:srgbClr val="8DA9DB"/>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chemeClr val="lt1"/>
                </a:solidFill>
                <a:latin typeface="Calibri"/>
                <a:ea typeface="Calibri"/>
                <a:cs typeface="Calibri"/>
                <a:sym typeface="Calibri"/>
              </a:rPr>
              <a:t>2</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p>
            <a:pPr marL="0" marR="0" lvl="0" indent="0" algn="ctr" rtl="0">
              <a:lnSpc>
                <a:spcPct val="85000"/>
              </a:lnSpc>
              <a:spcBef>
                <a:spcPts val="0"/>
              </a:spcBef>
              <a:spcAft>
                <a:spcPts val="0"/>
              </a:spcAft>
              <a:buClr>
                <a:srgbClr val="0070C0"/>
              </a:buClr>
              <a:buSzPts val="4000"/>
              <a:buFont typeface="KaiTi"/>
              <a:buNone/>
            </a:pPr>
            <a:r>
              <a:rPr lang="en-US" sz="4000" b="1" i="0" u="none" strike="noStrike" cap="none">
                <a:solidFill>
                  <a:srgbClr val="0070C0"/>
                </a:solidFill>
                <a:latin typeface="KaiTi"/>
                <a:ea typeface="KaiTi"/>
                <a:cs typeface="KaiTi"/>
                <a:sym typeface="KaiTi"/>
              </a:rPr>
              <a:t>“虚拟情人”的议题为何重要？</a:t>
            </a:r>
            <a:br>
              <a:rPr lang="en-US" sz="4000" b="1" i="0" u="none" strike="noStrike" cap="none">
                <a:solidFill>
                  <a:srgbClr val="0070C0"/>
                </a:solidFill>
                <a:latin typeface="KaiTi"/>
                <a:ea typeface="KaiTi"/>
                <a:cs typeface="KaiTi"/>
                <a:sym typeface="KaiTi"/>
              </a:rPr>
            </a:br>
            <a:r>
              <a:rPr lang="en-US" sz="4000" b="1" i="0" u="none" strike="noStrike" cap="none">
                <a:solidFill>
                  <a:schemeClr val="accent2"/>
                </a:solidFill>
                <a:latin typeface="Calibri"/>
                <a:ea typeface="Calibri"/>
                <a:cs typeface="Calibri"/>
                <a:sym typeface="Calibri"/>
              </a:rPr>
              <a:t>      </a:t>
            </a:r>
            <a:r>
              <a:rPr lang="en-US" sz="3200" b="1" i="0" u="none" strike="noStrike" cap="none">
                <a:solidFill>
                  <a:srgbClr val="3F3F3F"/>
                </a:solidFill>
                <a:latin typeface="Calibri"/>
                <a:ea typeface="Calibri"/>
                <a:cs typeface="Calibri"/>
                <a:sym typeface="Calibri"/>
              </a:rPr>
              <a:t>Complete the graphic organizer &amp; Summary </a:t>
            </a:r>
            <a:endParaRPr sz="3200" b="0" i="0" u="none" strike="noStrike" cap="none">
              <a:solidFill>
                <a:srgbClr val="3F3F3F"/>
              </a:solidFill>
              <a:latin typeface="Calibri"/>
              <a:ea typeface="Calibri"/>
              <a:cs typeface="Calibri"/>
              <a:sym typeface="Calibri"/>
            </a:endParaRPr>
          </a:p>
        </p:txBody>
      </p:sp>
      <p:sp>
        <p:nvSpPr>
          <p:cNvPr id="230" name="Google Shape;230;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b="1"/>
              <a:t>完成表格 </a:t>
            </a:r>
            <a:r>
              <a:rPr lang="en-US"/>
              <a:t>Complete the graphic organizer. </a:t>
            </a:r>
            <a:endParaRPr/>
          </a:p>
          <a:p>
            <a:pPr marL="228600" lvl="0" indent="-228600" algn="l" rtl="0">
              <a:lnSpc>
                <a:spcPct val="90000"/>
              </a:lnSpc>
              <a:spcBef>
                <a:spcPts val="1000"/>
              </a:spcBef>
              <a:spcAft>
                <a:spcPts val="0"/>
              </a:spcAft>
              <a:buClr>
                <a:schemeClr val="dk1"/>
              </a:buClr>
              <a:buSzPts val="2800"/>
              <a:buChar char="•"/>
            </a:pPr>
            <a:r>
              <a:rPr lang="en-US"/>
              <a:t>请用1-2句话，写出每一段的大意。</a:t>
            </a:r>
            <a:endParaRPr/>
          </a:p>
          <a:p>
            <a:pPr marL="228600" lvl="0" indent="-50800" algn="l" rtl="0">
              <a:lnSpc>
                <a:spcPct val="90000"/>
              </a:lnSpc>
              <a:spcBef>
                <a:spcPts val="1000"/>
              </a:spcBef>
              <a:spcAft>
                <a:spcPts val="0"/>
              </a:spcAft>
              <a:buClr>
                <a:schemeClr val="dk1"/>
              </a:buClr>
              <a:buSzPts val="2800"/>
              <a:buNone/>
            </a:pPr>
            <a:endParaRPr/>
          </a:p>
        </p:txBody>
      </p:sp>
      <p:sp>
        <p:nvSpPr>
          <p:cNvPr id="231" name="Google Shape;231;p16"/>
          <p:cNvSpPr/>
          <p:nvPr/>
        </p:nvSpPr>
        <p:spPr>
          <a:xfrm>
            <a:off x="1341101" y="652438"/>
            <a:ext cx="1069383" cy="929899"/>
          </a:xfrm>
          <a:prstGeom prst="heptagon">
            <a:avLst>
              <a:gd name="hf" fmla="val 102572"/>
              <a:gd name="vf" fmla="val 105210"/>
            </a:avLst>
          </a:prstGeom>
          <a:solidFill>
            <a:srgbClr val="8DA9DB"/>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chemeClr val="lt1"/>
                </a:solidFill>
                <a:latin typeface="Calibri"/>
                <a:ea typeface="Calibri"/>
                <a:cs typeface="Calibri"/>
                <a:sym typeface="Calibri"/>
              </a:rPr>
              <a:t>2</a:t>
            </a:r>
            <a:endParaRPr/>
          </a:p>
        </p:txBody>
      </p:sp>
      <p:graphicFrame>
        <p:nvGraphicFramePr>
          <p:cNvPr id="232" name="Google Shape;232;p16"/>
          <p:cNvGraphicFramePr/>
          <p:nvPr/>
        </p:nvGraphicFramePr>
        <p:xfrm>
          <a:off x="838200" y="2995128"/>
          <a:ext cx="3000000" cy="3000000"/>
        </p:xfrm>
        <a:graphic>
          <a:graphicData uri="http://schemas.openxmlformats.org/drawingml/2006/table">
            <a:tbl>
              <a:tblPr firstRow="1" firstCol="1" bandRow="1">
                <a:noFill/>
                <a:tableStyleId>{F5896258-CF7B-402D-8987-128FEDBAD43F}</a:tableStyleId>
              </a:tblPr>
              <a:tblGrid>
                <a:gridCol w="1037600">
                  <a:extLst>
                    <a:ext uri="{9D8B030D-6E8A-4147-A177-3AD203B41FA5}">
                      <a16:colId xmlns:a16="http://schemas.microsoft.com/office/drawing/2014/main" val="20000"/>
                    </a:ext>
                  </a:extLst>
                </a:gridCol>
                <a:gridCol w="9599300">
                  <a:extLst>
                    <a:ext uri="{9D8B030D-6E8A-4147-A177-3AD203B41FA5}">
                      <a16:colId xmlns:a16="http://schemas.microsoft.com/office/drawing/2014/main" val="20001"/>
                    </a:ext>
                  </a:extLst>
                </a:gridCol>
              </a:tblGrid>
              <a:tr h="410550">
                <a:tc>
                  <a:txBody>
                    <a:bodyPr/>
                    <a:lstStyle/>
                    <a:p>
                      <a:pPr marL="0" marR="0" lvl="0" indent="0" algn="ctr" rtl="0">
                        <a:lnSpc>
                          <a:spcPct val="107000"/>
                        </a:lnSpc>
                        <a:spcBef>
                          <a:spcPts val="0"/>
                        </a:spcBef>
                        <a:spcAft>
                          <a:spcPts val="0"/>
                        </a:spcAft>
                        <a:buNone/>
                      </a:pPr>
                      <a:r>
                        <a:rPr lang="en-US" sz="2800" u="none" strike="noStrike" cap="none">
                          <a:latin typeface="Calibri"/>
                          <a:ea typeface="Calibri"/>
                          <a:cs typeface="Calibri"/>
                          <a:sym typeface="Calibri"/>
                        </a:rPr>
                        <a:t>段落</a:t>
                      </a:r>
                      <a:endParaRPr sz="28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7000"/>
                        </a:lnSpc>
                        <a:spcBef>
                          <a:spcPts val="0"/>
                        </a:spcBef>
                        <a:spcAft>
                          <a:spcPts val="0"/>
                        </a:spcAft>
                        <a:buNone/>
                      </a:pPr>
                      <a:r>
                        <a:rPr lang="en-US" sz="2800" u="none" strike="noStrike" cap="none">
                          <a:latin typeface="Calibri"/>
                          <a:ea typeface="Calibri"/>
                          <a:cs typeface="Calibri"/>
                          <a:sym typeface="Calibri"/>
                        </a:rPr>
                        <a:t>大意（The main idea of each paragraph）</a:t>
                      </a:r>
                      <a:endParaRPr sz="2800" u="none" strike="noStrike" cap="none">
                        <a:latin typeface="Calibri"/>
                        <a:ea typeface="Calibri"/>
                        <a:cs typeface="Calibri"/>
                        <a:sym typeface="Calibri"/>
                      </a:endParaRPr>
                    </a:p>
                  </a:txBody>
                  <a:tcPr marL="68575" marR="68575" marT="0" marB="0" anchor="ctr"/>
                </a:tc>
                <a:extLst>
                  <a:ext uri="{0D108BD9-81ED-4DB2-BD59-A6C34878D82A}">
                    <a16:rowId xmlns:a16="http://schemas.microsoft.com/office/drawing/2014/main" val="10000"/>
                  </a:ext>
                </a:extLst>
              </a:tr>
              <a:tr h="446300">
                <a:tc>
                  <a:txBody>
                    <a:bodyPr/>
                    <a:lstStyle/>
                    <a:p>
                      <a:pPr marL="0" marR="0" lvl="0" indent="0" algn="ctr" rtl="0">
                        <a:lnSpc>
                          <a:spcPct val="107000"/>
                        </a:lnSpc>
                        <a:spcBef>
                          <a:spcPts val="0"/>
                        </a:spcBef>
                        <a:spcAft>
                          <a:spcPts val="0"/>
                        </a:spcAft>
                        <a:buNone/>
                      </a:pPr>
                      <a:r>
                        <a:rPr lang="en-US" sz="2800" u="none" strike="noStrike" cap="none">
                          <a:latin typeface="Calibri"/>
                          <a:ea typeface="Calibri"/>
                          <a:cs typeface="Calibri"/>
                          <a:sym typeface="Calibri"/>
                        </a:rPr>
                        <a:t>1</a:t>
                      </a:r>
                      <a:endParaRPr sz="28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n-US" sz="2800" u="none" strike="noStrike" cap="none">
                          <a:latin typeface="Calibri"/>
                          <a:ea typeface="Calibri"/>
                          <a:cs typeface="Calibri"/>
                          <a:sym typeface="Calibri"/>
                        </a:rPr>
                        <a:t>“虚拟情人”概念的APP在国外带来许多负面影响，引发了讨论。</a:t>
                      </a:r>
                      <a:endParaRPr sz="28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r h="445550">
                <a:tc>
                  <a:txBody>
                    <a:bodyPr/>
                    <a:lstStyle/>
                    <a:p>
                      <a:pPr marL="0" marR="0" lvl="0" indent="0" algn="ctr" rtl="0">
                        <a:lnSpc>
                          <a:spcPct val="107000"/>
                        </a:lnSpc>
                        <a:spcBef>
                          <a:spcPts val="0"/>
                        </a:spcBef>
                        <a:spcAft>
                          <a:spcPts val="0"/>
                        </a:spcAft>
                        <a:buNone/>
                      </a:pPr>
                      <a:r>
                        <a:rPr lang="en-US" sz="2800" u="none" strike="noStrike" cap="none">
                          <a:latin typeface="Calibri"/>
                          <a:ea typeface="Calibri"/>
                          <a:cs typeface="Calibri"/>
                          <a:sym typeface="Calibri"/>
                        </a:rPr>
                        <a:t>2</a:t>
                      </a:r>
                      <a:endParaRPr sz="28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n-US" sz="2800" u="none" strike="noStrike" cap="none">
                          <a:latin typeface="Calibri"/>
                          <a:ea typeface="Calibri"/>
                          <a:cs typeface="Calibri"/>
                          <a:sym typeface="Calibri"/>
                        </a:rPr>
                        <a:t> </a:t>
                      </a:r>
                      <a:endParaRPr sz="28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2"/>
                  </a:ext>
                </a:extLst>
              </a:tr>
              <a:tr h="445550">
                <a:tc>
                  <a:txBody>
                    <a:bodyPr/>
                    <a:lstStyle/>
                    <a:p>
                      <a:pPr marL="0" marR="0" lvl="0" indent="0" algn="ctr" rtl="0">
                        <a:lnSpc>
                          <a:spcPct val="107000"/>
                        </a:lnSpc>
                        <a:spcBef>
                          <a:spcPts val="0"/>
                        </a:spcBef>
                        <a:spcAft>
                          <a:spcPts val="0"/>
                        </a:spcAft>
                        <a:buNone/>
                      </a:pPr>
                      <a:r>
                        <a:rPr lang="en-US" sz="2800" u="none" strike="noStrike" cap="none">
                          <a:latin typeface="Calibri"/>
                          <a:ea typeface="Calibri"/>
                          <a:cs typeface="Calibri"/>
                          <a:sym typeface="Calibri"/>
                        </a:rPr>
                        <a:t>3</a:t>
                      </a:r>
                      <a:endParaRPr sz="28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n-US" sz="2800" u="none" strike="noStrike" cap="none">
                          <a:latin typeface="Calibri"/>
                          <a:ea typeface="Calibri"/>
                          <a:cs typeface="Calibri"/>
                          <a:sym typeface="Calibri"/>
                        </a:rPr>
                        <a:t> </a:t>
                      </a:r>
                      <a:endParaRPr sz="28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3"/>
                  </a:ext>
                </a:extLst>
              </a:tr>
              <a:tr h="445550">
                <a:tc>
                  <a:txBody>
                    <a:bodyPr/>
                    <a:lstStyle/>
                    <a:p>
                      <a:pPr marL="0" marR="0" lvl="0" indent="0" algn="ctr" rtl="0">
                        <a:lnSpc>
                          <a:spcPct val="107000"/>
                        </a:lnSpc>
                        <a:spcBef>
                          <a:spcPts val="0"/>
                        </a:spcBef>
                        <a:spcAft>
                          <a:spcPts val="0"/>
                        </a:spcAft>
                        <a:buNone/>
                      </a:pPr>
                      <a:r>
                        <a:rPr lang="en-US" sz="2800" u="none" strike="noStrike" cap="none">
                          <a:latin typeface="Calibri"/>
                          <a:ea typeface="Calibri"/>
                          <a:cs typeface="Calibri"/>
                          <a:sym typeface="Calibri"/>
                        </a:rPr>
                        <a:t>4</a:t>
                      </a:r>
                      <a:endParaRPr sz="28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n-US" sz="2800" u="none" strike="noStrike" cap="none">
                          <a:latin typeface="Calibri"/>
                          <a:ea typeface="Calibri"/>
                          <a:cs typeface="Calibri"/>
                          <a:sym typeface="Calibri"/>
                        </a:rPr>
                        <a:t> </a:t>
                      </a:r>
                      <a:endParaRPr sz="28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4"/>
                  </a:ext>
                </a:extLst>
              </a:tr>
              <a:tr h="445550">
                <a:tc>
                  <a:txBody>
                    <a:bodyPr/>
                    <a:lstStyle/>
                    <a:p>
                      <a:pPr marL="0" marR="0" lvl="0" indent="0" algn="ctr" rtl="0">
                        <a:lnSpc>
                          <a:spcPct val="107000"/>
                        </a:lnSpc>
                        <a:spcBef>
                          <a:spcPts val="0"/>
                        </a:spcBef>
                        <a:spcAft>
                          <a:spcPts val="0"/>
                        </a:spcAft>
                        <a:buNone/>
                      </a:pPr>
                      <a:r>
                        <a:rPr lang="en-US" sz="2800" u="none" strike="noStrike" cap="none">
                          <a:latin typeface="Calibri"/>
                          <a:ea typeface="Calibri"/>
                          <a:cs typeface="Calibri"/>
                          <a:sym typeface="Calibri"/>
                        </a:rPr>
                        <a:t>5</a:t>
                      </a:r>
                      <a:endParaRPr sz="28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n-US" sz="2800" u="none" strike="noStrike" cap="none">
                          <a:latin typeface="Calibri"/>
                          <a:ea typeface="Calibri"/>
                          <a:cs typeface="Calibri"/>
                          <a:sym typeface="Calibri"/>
                        </a:rPr>
                        <a:t> </a:t>
                      </a:r>
                      <a:endParaRPr sz="28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5"/>
                  </a:ext>
                </a:extLst>
              </a:tr>
              <a:tr h="445550">
                <a:tc>
                  <a:txBody>
                    <a:bodyPr/>
                    <a:lstStyle/>
                    <a:p>
                      <a:pPr marL="0" marR="0" lvl="0" indent="0" algn="ctr" rtl="0">
                        <a:lnSpc>
                          <a:spcPct val="107000"/>
                        </a:lnSpc>
                        <a:spcBef>
                          <a:spcPts val="0"/>
                        </a:spcBef>
                        <a:spcAft>
                          <a:spcPts val="0"/>
                        </a:spcAft>
                        <a:buNone/>
                      </a:pPr>
                      <a:r>
                        <a:rPr lang="en-US" sz="2800" u="none" strike="noStrike" cap="none">
                          <a:latin typeface="Calibri"/>
                          <a:ea typeface="Calibri"/>
                          <a:cs typeface="Calibri"/>
                          <a:sym typeface="Calibri"/>
                        </a:rPr>
                        <a:t>6</a:t>
                      </a:r>
                      <a:endParaRPr sz="28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n-US" sz="2800" u="none" strike="noStrike" cap="none">
                          <a:latin typeface="Calibri"/>
                          <a:ea typeface="Calibri"/>
                          <a:cs typeface="Calibri"/>
                          <a:sym typeface="Calibri"/>
                        </a:rPr>
                        <a:t> </a:t>
                      </a:r>
                      <a:endParaRPr sz="28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6"/>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p>
            <a:pPr marL="0" marR="0" lvl="0" indent="0" algn="ctr" rtl="0">
              <a:lnSpc>
                <a:spcPct val="85000"/>
              </a:lnSpc>
              <a:spcBef>
                <a:spcPts val="0"/>
              </a:spcBef>
              <a:spcAft>
                <a:spcPts val="0"/>
              </a:spcAft>
              <a:buClr>
                <a:srgbClr val="0070C0"/>
              </a:buClr>
              <a:buSzPts val="4000"/>
              <a:buFont typeface="KaiTi"/>
              <a:buNone/>
            </a:pPr>
            <a:r>
              <a:rPr lang="en-US" sz="4000" b="1" i="0" u="none" strike="noStrike" cap="none">
                <a:solidFill>
                  <a:srgbClr val="0070C0"/>
                </a:solidFill>
                <a:latin typeface="KaiTi"/>
                <a:ea typeface="KaiTi"/>
                <a:cs typeface="KaiTi"/>
                <a:sym typeface="KaiTi"/>
              </a:rPr>
              <a:t>“虚拟情人”的议题为何重要？</a:t>
            </a:r>
            <a:br>
              <a:rPr lang="en-US" sz="4000" b="1" i="0" u="none" strike="noStrike" cap="none">
                <a:solidFill>
                  <a:srgbClr val="0070C0"/>
                </a:solidFill>
                <a:latin typeface="KaiTi"/>
                <a:ea typeface="KaiTi"/>
                <a:cs typeface="KaiTi"/>
                <a:sym typeface="KaiTi"/>
              </a:rPr>
            </a:br>
            <a:r>
              <a:rPr lang="en-US" sz="4000" b="1" i="0" u="none" strike="noStrike" cap="none">
                <a:solidFill>
                  <a:schemeClr val="accent2"/>
                </a:solidFill>
                <a:latin typeface="Calibri"/>
                <a:ea typeface="Calibri"/>
                <a:cs typeface="Calibri"/>
                <a:sym typeface="Calibri"/>
              </a:rPr>
              <a:t>      </a:t>
            </a:r>
            <a:r>
              <a:rPr lang="en-US" sz="3200" b="1" i="0" u="none" strike="noStrike" cap="none">
                <a:solidFill>
                  <a:srgbClr val="3F3F3F"/>
                </a:solidFill>
                <a:latin typeface="Calibri"/>
                <a:ea typeface="Calibri"/>
                <a:cs typeface="Calibri"/>
                <a:sym typeface="Calibri"/>
              </a:rPr>
              <a:t>Answer the following questions </a:t>
            </a:r>
            <a:endParaRPr sz="3200" b="0" i="0" u="none" strike="noStrike" cap="none">
              <a:solidFill>
                <a:srgbClr val="3F3F3F"/>
              </a:solidFill>
              <a:latin typeface="Calibri"/>
              <a:ea typeface="Calibri"/>
              <a:cs typeface="Calibri"/>
              <a:sym typeface="Calibri"/>
            </a:endParaRPr>
          </a:p>
        </p:txBody>
      </p:sp>
      <p:sp>
        <p:nvSpPr>
          <p:cNvPr id="239" name="Google Shape;239;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514350" lvl="0" indent="-336550" algn="l" rtl="0">
              <a:lnSpc>
                <a:spcPct val="90000"/>
              </a:lnSpc>
              <a:spcBef>
                <a:spcPts val="0"/>
              </a:spcBef>
              <a:spcAft>
                <a:spcPts val="0"/>
              </a:spcAft>
              <a:buClr>
                <a:schemeClr val="dk1"/>
              </a:buClr>
              <a:buSzPts val="2800"/>
              <a:buFont typeface="Calibri"/>
              <a:buNone/>
            </a:pPr>
            <a:endParaRPr sz="2800">
              <a:latin typeface="Kai"/>
              <a:ea typeface="Kai"/>
              <a:cs typeface="Kai"/>
              <a:sym typeface="Kai"/>
            </a:endParaRPr>
          </a:p>
          <a:p>
            <a:pPr marL="514350" lvl="0" indent="-514350" algn="l" rtl="0">
              <a:lnSpc>
                <a:spcPct val="90000"/>
              </a:lnSpc>
              <a:spcBef>
                <a:spcPts val="1000"/>
              </a:spcBef>
              <a:spcAft>
                <a:spcPts val="0"/>
              </a:spcAft>
              <a:buClr>
                <a:schemeClr val="dk1"/>
              </a:buClr>
              <a:buSzPts val="2800"/>
              <a:buAutoNum type="arabicPeriod"/>
            </a:pPr>
            <a:r>
              <a:rPr lang="en-US"/>
              <a:t>为什么说ChatGPT的“虚拟情人”会比现有的Replika的影响力与破坏力更大? </a:t>
            </a:r>
            <a:endParaRPr/>
          </a:p>
          <a:p>
            <a:pPr marL="514350" lvl="0" indent="-336550" algn="l" rtl="0">
              <a:lnSpc>
                <a:spcPct val="90000"/>
              </a:lnSpc>
              <a:spcBef>
                <a:spcPts val="1000"/>
              </a:spcBef>
              <a:spcAft>
                <a:spcPts val="0"/>
              </a:spcAft>
              <a:buClr>
                <a:schemeClr val="dk1"/>
              </a:buClr>
              <a:buSzPts val="2800"/>
              <a:buNone/>
            </a:pPr>
            <a:endParaRPr/>
          </a:p>
          <a:p>
            <a:pPr marL="514350" lvl="0" indent="-514350" algn="l" rtl="0">
              <a:lnSpc>
                <a:spcPct val="90000"/>
              </a:lnSpc>
              <a:spcBef>
                <a:spcPts val="1000"/>
              </a:spcBef>
              <a:spcAft>
                <a:spcPts val="0"/>
              </a:spcAft>
              <a:buClr>
                <a:schemeClr val="dk1"/>
              </a:buClr>
              <a:buSzPts val="2800"/>
              <a:buAutoNum type="arabicPeriod"/>
            </a:pPr>
            <a:r>
              <a:rPr lang="en-US"/>
              <a:t>台湾社会为什么可能会反对“虚拟情人”？如果在美国推出“虚拟情人”，你会持支持还是反对的态度，为什么？</a:t>
            </a:r>
            <a:endParaRPr/>
          </a:p>
          <a:p>
            <a:pPr marL="228600" lvl="0" indent="-50800" algn="l" rtl="0">
              <a:lnSpc>
                <a:spcPct val="90000"/>
              </a:lnSpc>
              <a:spcBef>
                <a:spcPts val="1000"/>
              </a:spcBef>
              <a:spcAft>
                <a:spcPts val="0"/>
              </a:spcAft>
              <a:buClr>
                <a:schemeClr val="dk1"/>
              </a:buClr>
              <a:buSzPts val="2800"/>
              <a:buNone/>
            </a:pPr>
            <a:endParaRPr/>
          </a:p>
        </p:txBody>
      </p:sp>
      <p:sp>
        <p:nvSpPr>
          <p:cNvPr id="240" name="Google Shape;240;p17"/>
          <p:cNvSpPr/>
          <p:nvPr/>
        </p:nvSpPr>
        <p:spPr>
          <a:xfrm>
            <a:off x="1341101" y="652438"/>
            <a:ext cx="1069383" cy="929899"/>
          </a:xfrm>
          <a:prstGeom prst="heptagon">
            <a:avLst>
              <a:gd name="hf" fmla="val 102572"/>
              <a:gd name="vf" fmla="val 105210"/>
            </a:avLst>
          </a:prstGeom>
          <a:solidFill>
            <a:srgbClr val="8DA9DB"/>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chemeClr val="lt1"/>
                </a:solidFill>
                <a:latin typeface="Calibri"/>
                <a:ea typeface="Calibri"/>
                <a:cs typeface="Calibri"/>
                <a:sym typeface="Calibri"/>
              </a:rPr>
              <a:t>2</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514350" lvl="0" indent="-514350" algn="ctr" rtl="0">
              <a:lnSpc>
                <a:spcPct val="90000"/>
              </a:lnSpc>
              <a:spcBef>
                <a:spcPts val="0"/>
              </a:spcBef>
              <a:spcAft>
                <a:spcPts val="0"/>
              </a:spcAft>
              <a:buClr>
                <a:schemeClr val="dk2"/>
              </a:buClr>
              <a:buSzPts val="3600"/>
              <a:buFont typeface="Calibri"/>
              <a:buNone/>
            </a:pPr>
            <a:r>
              <a:rPr lang="en-US" b="1">
                <a:solidFill>
                  <a:schemeClr val="dk2"/>
                </a:solidFill>
              </a:rPr>
              <a:t>Unit Overview </a:t>
            </a:r>
            <a:endParaRPr/>
          </a:p>
        </p:txBody>
      </p:sp>
      <p:sp>
        <p:nvSpPr>
          <p:cNvPr id="247" name="Google Shape;247;p18"/>
          <p:cNvSpPr txBox="1">
            <a:spLocks noGrp="1"/>
          </p:cNvSpPr>
          <p:nvPr>
            <p:ph type="body" idx="1"/>
          </p:nvPr>
        </p:nvSpPr>
        <p:spPr>
          <a:xfrm>
            <a:off x="1066800" y="1373466"/>
            <a:ext cx="10058400" cy="4500202"/>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a:t>你们一起留学认识的好友</a:t>
            </a:r>
            <a:r>
              <a:rPr lang="en-US" b="1"/>
              <a:t>JJ</a:t>
            </a:r>
            <a:r>
              <a:rPr lang="en-US"/>
              <a:t>非常希望谈恋爱，但是一直找不到理想的情人。</a:t>
            </a:r>
            <a:endParaRPr/>
          </a:p>
          <a:p>
            <a:pPr marL="228600" lvl="0" indent="-228600" algn="l" rtl="0">
              <a:lnSpc>
                <a:spcPct val="90000"/>
              </a:lnSpc>
              <a:spcBef>
                <a:spcPts val="1000"/>
              </a:spcBef>
              <a:spcAft>
                <a:spcPts val="0"/>
              </a:spcAft>
              <a:buClr>
                <a:schemeClr val="dk1"/>
              </a:buClr>
              <a:buSzPts val="2800"/>
              <a:buChar char="•"/>
            </a:pPr>
            <a:r>
              <a:rPr lang="en-US"/>
              <a:t>最近</a:t>
            </a:r>
            <a:r>
              <a:rPr lang="en-US" b="1"/>
              <a:t>JJ</a:t>
            </a:r>
            <a:r>
              <a:rPr lang="en-US"/>
              <a:t>在网上跟你聊天时，告诉你他恋爱了。原来他下载了一个“</a:t>
            </a:r>
            <a:r>
              <a:rPr lang="en-US">
                <a:solidFill>
                  <a:srgbClr val="00B050"/>
                </a:solidFill>
              </a:rPr>
              <a:t>虚拟</a:t>
            </a:r>
            <a:r>
              <a:rPr lang="en-US"/>
              <a:t>情人”的</a:t>
            </a:r>
            <a:r>
              <a:rPr lang="en-US" b="1"/>
              <a:t>APP</a:t>
            </a:r>
            <a:r>
              <a:rPr lang="en-US"/>
              <a:t>，并按照自己的喜好设计了</a:t>
            </a:r>
            <a:r>
              <a:rPr lang="en-US">
                <a:solidFill>
                  <a:srgbClr val="00B050"/>
                </a:solidFill>
              </a:rPr>
              <a:t>虚拟</a:t>
            </a:r>
            <a:r>
              <a:rPr lang="en-US"/>
              <a:t>情人“宝贝”。“宝贝”不但拥有他理想情人的样子，而且愿意随时跟他</a:t>
            </a:r>
            <a:r>
              <a:rPr lang="en-US">
                <a:solidFill>
                  <a:srgbClr val="00B050"/>
                </a:solidFill>
              </a:rPr>
              <a:t>进行交流</a:t>
            </a:r>
            <a:r>
              <a:rPr lang="en-US"/>
              <a:t>，</a:t>
            </a:r>
            <a:r>
              <a:rPr lang="en-US">
                <a:solidFill>
                  <a:srgbClr val="0070C0"/>
                </a:solidFill>
                <a:highlight>
                  <a:srgbClr val="00FFFF"/>
                </a:highlight>
              </a:rPr>
              <a:t>不受</a:t>
            </a:r>
            <a:r>
              <a:rPr lang="en-US"/>
              <a:t>任何时间和空间的</a:t>
            </a:r>
            <a:r>
              <a:rPr lang="en-US">
                <a:solidFill>
                  <a:srgbClr val="0070C0"/>
                </a:solidFill>
                <a:highlight>
                  <a:srgbClr val="00FFFF"/>
                </a:highlight>
              </a:rPr>
              <a:t>限制</a:t>
            </a:r>
            <a:r>
              <a:rPr lang="en-US"/>
              <a:t>。</a:t>
            </a:r>
            <a:r>
              <a:rPr lang="en-US">
                <a:solidFill>
                  <a:srgbClr val="0070C0"/>
                </a:solidFill>
                <a:highlight>
                  <a:srgbClr val="00FFFF"/>
                </a:highlight>
              </a:rPr>
              <a:t>因此</a:t>
            </a:r>
            <a:r>
              <a:rPr lang="en-US"/>
              <a:t>，“虚拟情人”对他所有事情都很了解，他深深地爱上了“宝贝”，几乎所有的事都和“宝贝”分享。然而，你们</a:t>
            </a:r>
            <a:r>
              <a:rPr lang="en-US">
                <a:solidFill>
                  <a:srgbClr val="0070C0"/>
                </a:solidFill>
                <a:highlight>
                  <a:srgbClr val="00FFFF"/>
                </a:highlight>
              </a:rPr>
              <a:t>对</a:t>
            </a:r>
            <a:r>
              <a:rPr lang="en-US"/>
              <a:t>JJ恋爱的做法</a:t>
            </a:r>
            <a:r>
              <a:rPr lang="en-US">
                <a:solidFill>
                  <a:srgbClr val="0070C0"/>
                </a:solidFill>
                <a:highlight>
                  <a:srgbClr val="00FFFF"/>
                </a:highlight>
              </a:rPr>
              <a:t>不以为然</a:t>
            </a:r>
            <a:r>
              <a:rPr lang="en-US"/>
              <a:t>，认为“宝贝”只是一个</a:t>
            </a:r>
            <a:r>
              <a:rPr lang="en-US">
                <a:solidFill>
                  <a:srgbClr val="00B050"/>
                </a:solidFill>
              </a:rPr>
              <a:t>假想</a:t>
            </a:r>
            <a:r>
              <a:rPr lang="en-US"/>
              <a:t>的角色，跟真人并不相同。</a:t>
            </a:r>
            <a:endParaRPr/>
          </a:p>
          <a:p>
            <a:pPr marL="228600" lvl="0" indent="-228600" algn="l" rtl="0">
              <a:lnSpc>
                <a:spcPct val="90000"/>
              </a:lnSpc>
              <a:spcBef>
                <a:spcPts val="1000"/>
              </a:spcBef>
              <a:spcAft>
                <a:spcPts val="0"/>
              </a:spcAft>
              <a:buClr>
                <a:schemeClr val="dk1"/>
              </a:buClr>
              <a:buSzPts val="2800"/>
              <a:buChar char="•"/>
            </a:pPr>
            <a:r>
              <a:rPr lang="en-US"/>
              <a:t>考虑到</a:t>
            </a:r>
            <a:r>
              <a:rPr lang="en-US" b="1"/>
              <a:t>JJ</a:t>
            </a:r>
            <a:r>
              <a:rPr lang="en-US"/>
              <a:t>比较“宅”，情感丰富却又非常敏感，也有点固执，不容易被说服。为了劝</a:t>
            </a:r>
            <a:r>
              <a:rPr lang="en-US" b="1"/>
              <a:t>JJ</a:t>
            </a:r>
            <a:r>
              <a:rPr lang="en-US"/>
              <a:t>好好考虑这段关系，你们上网</a:t>
            </a:r>
            <a:r>
              <a:rPr lang="en-US">
                <a:solidFill>
                  <a:srgbClr val="00B050"/>
                </a:solidFill>
              </a:rPr>
              <a:t>查找</a:t>
            </a:r>
            <a:r>
              <a:rPr lang="en-US"/>
              <a:t>有关的报导。</a:t>
            </a:r>
            <a:r>
              <a:rPr lang="en-US">
                <a:solidFill>
                  <a:srgbClr val="00B050"/>
                </a:solidFill>
              </a:rPr>
              <a:t>浏览</a:t>
            </a:r>
            <a:r>
              <a:rPr lang="en-US"/>
              <a:t>了报导之后，你们还</a:t>
            </a:r>
            <a:r>
              <a:rPr lang="en-US" b="1" u="sng"/>
              <a:t>讨论</a:t>
            </a:r>
            <a:r>
              <a:rPr lang="en-US"/>
              <a:t>了一下，</a:t>
            </a:r>
            <a:r>
              <a:rPr lang="en-US" b="1" u="sng"/>
              <a:t>补充</a:t>
            </a:r>
            <a:r>
              <a:rPr lang="en-US"/>
              <a:t>了彼此的观点，然后把想法和建议</a:t>
            </a:r>
            <a:r>
              <a:rPr lang="en-US" b="1" u="sng"/>
              <a:t>写成一封邮件</a:t>
            </a:r>
            <a:r>
              <a:rPr lang="en-US"/>
              <a:t>发给</a:t>
            </a:r>
            <a:r>
              <a:rPr lang="en-US" b="1"/>
              <a:t>JJ</a:t>
            </a:r>
            <a:r>
              <a:rPr lang="en-US"/>
              <a:t>。</a:t>
            </a:r>
            <a:endParaRPr/>
          </a:p>
          <a:p>
            <a:pPr marL="228600" lvl="0" indent="-76200" algn="l" rtl="0">
              <a:lnSpc>
                <a:spcPct val="150000"/>
              </a:lnSpc>
              <a:spcBef>
                <a:spcPts val="1000"/>
              </a:spcBef>
              <a:spcAft>
                <a:spcPts val="0"/>
              </a:spcAft>
              <a:buClr>
                <a:schemeClr val="dk1"/>
              </a:buClr>
              <a:buSzPts val="2400"/>
              <a:buNone/>
            </a:pPr>
            <a:endParaRPr sz="2400">
              <a:latin typeface="Kai"/>
              <a:ea typeface="Kai"/>
              <a:cs typeface="Kai"/>
              <a:sym typeface="Ka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9"/>
          <p:cNvSpPr txBox="1">
            <a:spLocks noGrp="1"/>
          </p:cNvSpPr>
          <p:nvPr>
            <p:ph type="title"/>
          </p:nvPr>
        </p:nvSpPr>
        <p:spPr>
          <a:xfrm>
            <a:off x="838200" y="346463"/>
            <a:ext cx="10515600" cy="1325563"/>
          </a:xfrm>
          <a:prstGeom prst="rect">
            <a:avLst/>
          </a:prstGeom>
          <a:noFill/>
          <a:ln>
            <a:noFill/>
          </a:ln>
        </p:spPr>
        <p:txBody>
          <a:bodyPr spcFirstLastPara="1" wrap="square" lIns="91425" tIns="45700" rIns="91425" bIns="45700" anchor="b" anchorCtr="0">
            <a:normAutofit/>
          </a:bodyPr>
          <a:lstStyle/>
          <a:p>
            <a:pPr marL="0" marR="0" lvl="0" indent="0" algn="ctr" rtl="0">
              <a:lnSpc>
                <a:spcPct val="85000"/>
              </a:lnSpc>
              <a:spcBef>
                <a:spcPts val="0"/>
              </a:spcBef>
              <a:spcAft>
                <a:spcPts val="0"/>
              </a:spcAft>
              <a:buClr>
                <a:srgbClr val="0070C0"/>
              </a:buClr>
              <a:buSzPts val="4000"/>
              <a:buFont typeface="KaiTi"/>
              <a:buNone/>
            </a:pPr>
            <a:r>
              <a:rPr lang="en-US" sz="4000" b="1" i="0" u="none" strike="noStrike" cap="none">
                <a:solidFill>
                  <a:srgbClr val="0070C0"/>
                </a:solidFill>
                <a:latin typeface="KaiTi"/>
                <a:ea typeface="KaiTi"/>
                <a:cs typeface="KaiTi"/>
                <a:sym typeface="KaiTi"/>
              </a:rPr>
              <a:t>讨论</a:t>
            </a:r>
            <a:br>
              <a:rPr lang="en-US" sz="4000" b="1" i="0" u="none" strike="noStrike" cap="none">
                <a:solidFill>
                  <a:schemeClr val="accent2"/>
                </a:solidFill>
                <a:latin typeface="Arial"/>
                <a:ea typeface="Arial"/>
                <a:cs typeface="Arial"/>
                <a:sym typeface="Arial"/>
              </a:rPr>
            </a:br>
            <a:r>
              <a:rPr lang="en-US" sz="3200" b="1" i="0" u="none" strike="noStrike" cap="none">
                <a:solidFill>
                  <a:schemeClr val="dk1"/>
                </a:solidFill>
                <a:latin typeface="STKaiti"/>
                <a:ea typeface="STKaiti"/>
                <a:cs typeface="STKaiti"/>
                <a:sym typeface="STKaiti"/>
              </a:rPr>
              <a:t>Group discussion</a:t>
            </a:r>
            <a:endParaRPr sz="3200" b="0" i="0" u="none" strike="noStrike" cap="none">
              <a:solidFill>
                <a:schemeClr val="dk1"/>
              </a:solidFill>
              <a:latin typeface="Calibri"/>
              <a:ea typeface="Calibri"/>
              <a:cs typeface="Calibri"/>
              <a:sym typeface="Calibri"/>
            </a:endParaRPr>
          </a:p>
        </p:txBody>
      </p:sp>
      <p:sp>
        <p:nvSpPr>
          <p:cNvPr id="254" name="Google Shape;254;p19"/>
          <p:cNvSpPr txBox="1">
            <a:spLocks noGrp="1"/>
          </p:cNvSpPr>
          <p:nvPr>
            <p:ph type="body" idx="1"/>
          </p:nvPr>
        </p:nvSpPr>
        <p:spPr>
          <a:xfrm>
            <a:off x="1097280" y="1850635"/>
            <a:ext cx="10058400" cy="4417817"/>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a:t>由于JJ比较“宅”，情感丰富却又非常敏感，也有点固执，不容易被说服。为了写出一封</a:t>
            </a:r>
            <a:r>
              <a:rPr lang="en-US">
                <a:highlight>
                  <a:srgbClr val="FFFF00"/>
                </a:highlight>
              </a:rPr>
              <a:t>有说服力</a:t>
            </a:r>
            <a:r>
              <a:rPr lang="en-US"/>
              <a:t>的邮件，你们浏览了有关报导后，决定</a:t>
            </a:r>
            <a:r>
              <a:rPr lang="en-US" b="1" u="sng"/>
              <a:t>讨论</a:t>
            </a:r>
            <a:r>
              <a:rPr lang="en-US"/>
              <a:t>一下，</a:t>
            </a:r>
            <a:r>
              <a:rPr lang="en-US" b="1" u="sng"/>
              <a:t>补充</a:t>
            </a:r>
            <a:r>
              <a:rPr lang="en-US"/>
              <a:t>彼此的观点，并且提出给JJ的</a:t>
            </a:r>
            <a:r>
              <a:rPr lang="en-US" b="1" u="sng"/>
              <a:t>建议</a:t>
            </a:r>
            <a:r>
              <a:rPr lang="en-US"/>
              <a:t>。</a:t>
            </a:r>
            <a:endParaRPr/>
          </a:p>
          <a:p>
            <a:pPr marL="228600" lvl="0" indent="-76200" algn="l" rtl="0">
              <a:lnSpc>
                <a:spcPct val="90000"/>
              </a:lnSpc>
              <a:spcBef>
                <a:spcPts val="1000"/>
              </a:spcBef>
              <a:spcAft>
                <a:spcPts val="0"/>
              </a:spcAft>
              <a:buClr>
                <a:schemeClr val="dk1"/>
              </a:buClr>
              <a:buSzPts val="2400"/>
              <a:buNone/>
            </a:pPr>
            <a:endParaRPr sz="2400"/>
          </a:p>
          <a:p>
            <a:pPr marL="228600" lvl="0" indent="-76200" algn="l" rtl="0">
              <a:lnSpc>
                <a:spcPct val="90000"/>
              </a:lnSpc>
              <a:spcBef>
                <a:spcPts val="1000"/>
              </a:spcBef>
              <a:spcAft>
                <a:spcPts val="0"/>
              </a:spcAft>
              <a:buClr>
                <a:schemeClr val="dk1"/>
              </a:buClr>
              <a:buSzPts val="2400"/>
              <a:buNone/>
            </a:pPr>
            <a:endParaRPr sz="2400"/>
          </a:p>
        </p:txBody>
      </p:sp>
      <p:sp>
        <p:nvSpPr>
          <p:cNvPr id="255" name="Google Shape;255;p19"/>
          <p:cNvSpPr/>
          <p:nvPr/>
        </p:nvSpPr>
        <p:spPr>
          <a:xfrm>
            <a:off x="1341101" y="652438"/>
            <a:ext cx="1069383" cy="929899"/>
          </a:xfrm>
          <a:prstGeom prst="heptagon">
            <a:avLst>
              <a:gd name="hf" fmla="val 102572"/>
              <a:gd name="vf" fmla="val 105210"/>
            </a:avLst>
          </a:prstGeom>
          <a:solidFill>
            <a:srgbClr val="8DA9DB"/>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chemeClr val="lt1"/>
                </a:solidFill>
                <a:latin typeface="Calibri"/>
                <a:ea typeface="Calibri"/>
                <a:cs typeface="Calibri"/>
                <a:sym typeface="Calibri"/>
              </a:rPr>
              <a:t>3</a:t>
            </a:r>
            <a:endParaRPr/>
          </a:p>
        </p:txBody>
      </p:sp>
      <p:grpSp>
        <p:nvGrpSpPr>
          <p:cNvPr id="256" name="Google Shape;256;p19"/>
          <p:cNvGrpSpPr/>
          <p:nvPr/>
        </p:nvGrpSpPr>
        <p:grpSpPr>
          <a:xfrm>
            <a:off x="2442139" y="3321698"/>
            <a:ext cx="7752213" cy="3338230"/>
            <a:chOff x="296098" y="0"/>
            <a:chExt cx="7752213" cy="3338230"/>
          </a:xfrm>
        </p:grpSpPr>
        <p:sp>
          <p:nvSpPr>
            <p:cNvPr id="257" name="Google Shape;257;p19"/>
            <p:cNvSpPr/>
            <p:nvPr/>
          </p:nvSpPr>
          <p:spPr>
            <a:xfrm>
              <a:off x="296098" y="0"/>
              <a:ext cx="1886789" cy="1886789"/>
            </a:xfrm>
            <a:prstGeom prst="roundRect">
              <a:avLst>
                <a:gd name="adj" fmla="val 10000"/>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9"/>
            <p:cNvSpPr/>
            <p:nvPr/>
          </p:nvSpPr>
          <p:spPr>
            <a:xfrm>
              <a:off x="311156" y="1451441"/>
              <a:ext cx="1886789" cy="1886789"/>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9"/>
            <p:cNvSpPr txBox="1"/>
            <p:nvPr/>
          </p:nvSpPr>
          <p:spPr>
            <a:xfrm>
              <a:off x="366418" y="1506703"/>
              <a:ext cx="1776265" cy="1776265"/>
            </a:xfrm>
            <a:prstGeom prst="rect">
              <a:avLst/>
            </a:prstGeom>
            <a:noFill/>
            <a:ln>
              <a:noFill/>
            </a:ln>
          </p:spPr>
          <p:txBody>
            <a:bodyPr spcFirstLastPara="1" wrap="square" lIns="106675" tIns="106675" rIns="106675" bIns="106675" anchor="t" anchorCtr="0">
              <a:noAutofit/>
            </a:bodyPr>
            <a:lstStyle/>
            <a:p>
              <a:pPr marL="0" marR="0" lvl="0" indent="0" algn="l"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理解</a:t>
              </a:r>
              <a:endParaRPr sz="2800">
                <a:solidFill>
                  <a:schemeClr val="lt1"/>
                </a:solidFill>
                <a:latin typeface="Calibri"/>
                <a:ea typeface="Calibri"/>
                <a:cs typeface="Calibri"/>
                <a:sym typeface="Calibri"/>
              </a:endParaRPr>
            </a:p>
            <a:p>
              <a:pPr marL="228600" marR="0" lvl="1" indent="-228600" algn="l" rtl="0">
                <a:lnSpc>
                  <a:spcPct val="90000"/>
                </a:lnSpc>
                <a:spcBef>
                  <a:spcPts val="980"/>
                </a:spcBef>
                <a:spcAft>
                  <a:spcPts val="0"/>
                </a:spcAft>
                <a:buClr>
                  <a:schemeClr val="lt1"/>
                </a:buClr>
                <a:buSzPts val="2200"/>
                <a:buFont typeface="Calibri"/>
                <a:buChar char="•"/>
              </a:pPr>
              <a:r>
                <a:rPr lang="en-US" sz="2200" b="0" i="0" u="none" strike="noStrike" cap="none">
                  <a:solidFill>
                    <a:schemeClr val="lt1"/>
                  </a:solidFill>
                  <a:latin typeface="Calibri"/>
                  <a:ea typeface="Calibri"/>
                  <a:cs typeface="Calibri"/>
                  <a:sym typeface="Calibri"/>
                </a:rPr>
                <a:t>对JJ的做法表示理解</a:t>
              </a:r>
              <a:endParaRPr sz="2200" b="0" i="0" u="none" strike="noStrike" cap="none">
                <a:solidFill>
                  <a:schemeClr val="lt1"/>
                </a:solidFill>
                <a:latin typeface="Calibri"/>
                <a:ea typeface="Calibri"/>
                <a:cs typeface="Calibri"/>
                <a:sym typeface="Calibri"/>
              </a:endParaRPr>
            </a:p>
          </p:txBody>
        </p:sp>
        <p:sp>
          <p:nvSpPr>
            <p:cNvPr id="260" name="Google Shape;260;p19"/>
            <p:cNvSpPr/>
            <p:nvPr/>
          </p:nvSpPr>
          <p:spPr>
            <a:xfrm>
              <a:off x="2554614" y="716710"/>
              <a:ext cx="371725" cy="453369"/>
            </a:xfrm>
            <a:prstGeom prst="rightArrow">
              <a:avLst>
                <a:gd name="adj1" fmla="val 60000"/>
                <a:gd name="adj2" fmla="val 50000"/>
              </a:avLst>
            </a:prstGeom>
            <a:solidFill>
              <a:srgbClr val="599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9"/>
            <p:cNvSpPr txBox="1"/>
            <p:nvPr/>
          </p:nvSpPr>
          <p:spPr>
            <a:xfrm>
              <a:off x="2554614" y="807384"/>
              <a:ext cx="260208" cy="27202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900"/>
                <a:buFont typeface="Calibri"/>
                <a:buNone/>
              </a:pPr>
              <a:endParaRPr sz="1900">
                <a:solidFill>
                  <a:schemeClr val="lt1"/>
                </a:solidFill>
                <a:latin typeface="Calibri"/>
                <a:ea typeface="Calibri"/>
                <a:cs typeface="Calibri"/>
                <a:sym typeface="Calibri"/>
              </a:endParaRPr>
            </a:p>
          </p:txBody>
        </p:sp>
        <p:sp>
          <p:nvSpPr>
            <p:cNvPr id="262" name="Google Shape;262;p19"/>
            <p:cNvSpPr/>
            <p:nvPr/>
          </p:nvSpPr>
          <p:spPr>
            <a:xfrm>
              <a:off x="3244960" y="0"/>
              <a:ext cx="1886789" cy="1886789"/>
            </a:xfrm>
            <a:prstGeom prst="roundRect">
              <a:avLst>
                <a:gd name="adj" fmla="val 10000"/>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9"/>
            <p:cNvSpPr/>
            <p:nvPr/>
          </p:nvSpPr>
          <p:spPr>
            <a:xfrm>
              <a:off x="3236339" y="1451441"/>
              <a:ext cx="1886789" cy="1886789"/>
            </a:xfrm>
            <a:prstGeom prst="roundRect">
              <a:avLst>
                <a:gd name="adj" fmla="val 10000"/>
              </a:avLst>
            </a:prstGeom>
            <a:solidFill>
              <a:srgbClr val="4CC38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9"/>
            <p:cNvSpPr txBox="1"/>
            <p:nvPr/>
          </p:nvSpPr>
          <p:spPr>
            <a:xfrm>
              <a:off x="3291601" y="1506703"/>
              <a:ext cx="1776265" cy="1776265"/>
            </a:xfrm>
            <a:prstGeom prst="rect">
              <a:avLst/>
            </a:prstGeom>
            <a:noFill/>
            <a:ln>
              <a:noFill/>
            </a:ln>
          </p:spPr>
          <p:txBody>
            <a:bodyPr spcFirstLastPara="1" wrap="square" lIns="106675" tIns="106675" rIns="106675" bIns="106675" anchor="t" anchorCtr="0">
              <a:noAutofit/>
            </a:bodyPr>
            <a:lstStyle/>
            <a:p>
              <a:pPr marL="0" marR="0" lvl="0" indent="0" algn="l"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论点</a:t>
              </a:r>
              <a:endParaRPr sz="2800">
                <a:solidFill>
                  <a:schemeClr val="lt1"/>
                </a:solidFill>
                <a:latin typeface="Calibri"/>
                <a:ea typeface="Calibri"/>
                <a:cs typeface="Calibri"/>
                <a:sym typeface="Calibri"/>
              </a:endParaRPr>
            </a:p>
            <a:p>
              <a:pPr marL="228600" marR="0" lvl="1" indent="-228600" algn="l" rtl="0">
                <a:lnSpc>
                  <a:spcPct val="90000"/>
                </a:lnSpc>
                <a:spcBef>
                  <a:spcPts val="980"/>
                </a:spcBef>
                <a:spcAft>
                  <a:spcPts val="0"/>
                </a:spcAft>
                <a:buClr>
                  <a:schemeClr val="lt1"/>
                </a:buClr>
                <a:buSzPts val="2200"/>
                <a:buFont typeface="Calibri"/>
                <a:buChar char="•"/>
              </a:pPr>
              <a:r>
                <a:rPr lang="en-US" sz="2200" b="0" i="0" u="none" strike="noStrike" cap="none">
                  <a:solidFill>
                    <a:schemeClr val="lt1"/>
                  </a:solidFill>
                  <a:latin typeface="Calibri"/>
                  <a:ea typeface="Calibri"/>
                  <a:cs typeface="Calibri"/>
                  <a:sym typeface="Calibri"/>
                </a:rPr>
                <a:t>表示担忧</a:t>
              </a:r>
              <a:endParaRPr sz="2200" b="0" i="0" u="none" strike="noStrike" cap="none">
                <a:solidFill>
                  <a:schemeClr val="lt1"/>
                </a:solidFill>
                <a:latin typeface="Calibri"/>
                <a:ea typeface="Calibri"/>
                <a:cs typeface="Calibri"/>
                <a:sym typeface="Calibri"/>
              </a:endParaRPr>
            </a:p>
            <a:p>
              <a:pPr marL="228600" marR="0" lvl="1" indent="-228600" algn="l" rtl="0">
                <a:lnSpc>
                  <a:spcPct val="90000"/>
                </a:lnSpc>
                <a:spcBef>
                  <a:spcPts val="330"/>
                </a:spcBef>
                <a:spcAft>
                  <a:spcPts val="0"/>
                </a:spcAft>
                <a:buClr>
                  <a:schemeClr val="lt1"/>
                </a:buClr>
                <a:buSzPts val="2200"/>
                <a:buFont typeface="Calibri"/>
                <a:buChar char="•"/>
              </a:pPr>
              <a:r>
                <a:rPr lang="en-US" sz="2200" b="0" i="0" u="none" strike="noStrike" cap="none">
                  <a:solidFill>
                    <a:schemeClr val="lt1"/>
                  </a:solidFill>
                  <a:latin typeface="Calibri"/>
                  <a:ea typeface="Calibri"/>
                  <a:cs typeface="Calibri"/>
                  <a:sym typeface="Calibri"/>
                </a:rPr>
                <a:t>分析利弊</a:t>
              </a:r>
              <a:endParaRPr sz="2200" b="0" i="0" u="none" strike="noStrike" cap="none">
                <a:solidFill>
                  <a:schemeClr val="lt1"/>
                </a:solidFill>
                <a:latin typeface="Calibri"/>
                <a:ea typeface="Calibri"/>
                <a:cs typeface="Calibri"/>
                <a:sym typeface="Calibri"/>
              </a:endParaRPr>
            </a:p>
          </p:txBody>
        </p:sp>
        <p:sp>
          <p:nvSpPr>
            <p:cNvPr id="265" name="Google Shape;265;p19"/>
            <p:cNvSpPr/>
            <p:nvPr/>
          </p:nvSpPr>
          <p:spPr>
            <a:xfrm>
              <a:off x="5478612" y="716710"/>
              <a:ext cx="346861" cy="453369"/>
            </a:xfrm>
            <a:prstGeom prst="rightArrow">
              <a:avLst>
                <a:gd name="adj1" fmla="val 60000"/>
                <a:gd name="adj2" fmla="val 50000"/>
              </a:avLst>
            </a:prstGeom>
            <a:solidFill>
              <a:srgbClr val="6FA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9"/>
            <p:cNvSpPr txBox="1"/>
            <p:nvPr/>
          </p:nvSpPr>
          <p:spPr>
            <a:xfrm>
              <a:off x="5478612" y="807384"/>
              <a:ext cx="242803" cy="27202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900"/>
                <a:buFont typeface="Calibri"/>
                <a:buNone/>
              </a:pPr>
              <a:endParaRPr sz="1900">
                <a:solidFill>
                  <a:schemeClr val="lt1"/>
                </a:solidFill>
                <a:latin typeface="Calibri"/>
                <a:ea typeface="Calibri"/>
                <a:cs typeface="Calibri"/>
                <a:sym typeface="Calibri"/>
              </a:endParaRPr>
            </a:p>
          </p:txBody>
        </p:sp>
        <p:sp>
          <p:nvSpPr>
            <p:cNvPr id="267" name="Google Shape;267;p19"/>
            <p:cNvSpPr/>
            <p:nvPr/>
          </p:nvSpPr>
          <p:spPr>
            <a:xfrm>
              <a:off x="6122784" y="0"/>
              <a:ext cx="1886789" cy="1886789"/>
            </a:xfrm>
            <a:prstGeom prst="roundRect">
              <a:avLst>
                <a:gd name="adj" fmla="val 10000"/>
              </a:avLst>
            </a:prstGeom>
            <a:blipFill rotWithShape="1">
              <a:blip r:embed="rId5">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9"/>
            <p:cNvSpPr/>
            <p:nvPr/>
          </p:nvSpPr>
          <p:spPr>
            <a:xfrm>
              <a:off x="6161522" y="1451441"/>
              <a:ext cx="1886789" cy="1886789"/>
            </a:xfrm>
            <a:prstGeom prst="roundRect">
              <a:avLst>
                <a:gd name="adj" fmla="val 10000"/>
              </a:avLst>
            </a:prstGeom>
            <a:solidFill>
              <a:srgbClr val="6FAB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9"/>
            <p:cNvSpPr txBox="1"/>
            <p:nvPr/>
          </p:nvSpPr>
          <p:spPr>
            <a:xfrm>
              <a:off x="6216784" y="1506703"/>
              <a:ext cx="1776265" cy="1776265"/>
            </a:xfrm>
            <a:prstGeom prst="rect">
              <a:avLst/>
            </a:prstGeom>
            <a:noFill/>
            <a:ln>
              <a:noFill/>
            </a:ln>
          </p:spPr>
          <p:txBody>
            <a:bodyPr spcFirstLastPara="1" wrap="square" lIns="106675" tIns="106675" rIns="106675" bIns="106675" anchor="t" anchorCtr="0">
              <a:noAutofit/>
            </a:bodyPr>
            <a:lstStyle/>
            <a:p>
              <a:pPr marL="0" marR="0" lvl="0" indent="0" algn="l"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建议</a:t>
              </a:r>
              <a:endParaRPr sz="2800">
                <a:solidFill>
                  <a:schemeClr val="lt1"/>
                </a:solidFill>
                <a:latin typeface="Calibri"/>
                <a:ea typeface="Calibri"/>
                <a:cs typeface="Calibri"/>
                <a:sym typeface="Calibri"/>
              </a:endParaRPr>
            </a:p>
            <a:p>
              <a:pPr marL="228600" marR="0" lvl="1" indent="-228600" algn="l" rtl="0">
                <a:lnSpc>
                  <a:spcPct val="90000"/>
                </a:lnSpc>
                <a:spcBef>
                  <a:spcPts val="980"/>
                </a:spcBef>
                <a:spcAft>
                  <a:spcPts val="0"/>
                </a:spcAft>
                <a:buClr>
                  <a:schemeClr val="lt1"/>
                </a:buClr>
                <a:buSzPts val="2200"/>
                <a:buFont typeface="Calibri"/>
                <a:buChar char="•"/>
              </a:pPr>
              <a:r>
                <a:rPr lang="en-US" sz="2200" b="0" i="0" u="none" strike="noStrike" cap="none">
                  <a:solidFill>
                    <a:schemeClr val="lt1"/>
                  </a:solidFill>
                  <a:latin typeface="Calibri"/>
                  <a:ea typeface="Calibri"/>
                  <a:cs typeface="Calibri"/>
                  <a:sym typeface="Calibri"/>
                </a:rPr>
                <a:t>这样做对JJ有什么好处</a:t>
              </a:r>
              <a:endParaRPr sz="22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title"/>
          </p:nvPr>
        </p:nvSpPr>
        <p:spPr>
          <a:xfrm>
            <a:off x="286603" y="286603"/>
            <a:ext cx="11473597" cy="1450757"/>
          </a:xfrm>
          <a:prstGeom prst="rect">
            <a:avLst/>
          </a:prstGeom>
          <a:noFill/>
          <a:ln>
            <a:noFill/>
          </a:ln>
        </p:spPr>
        <p:txBody>
          <a:bodyPr spcFirstLastPara="1" wrap="square" lIns="91425" tIns="45700" rIns="91425" bIns="45700" anchor="b" anchorCtr="0">
            <a:normAutofit/>
          </a:bodyPr>
          <a:lstStyle/>
          <a:p>
            <a:pPr marL="0" marR="0" lvl="0" indent="0" algn="ctr" rtl="0">
              <a:lnSpc>
                <a:spcPct val="85000"/>
              </a:lnSpc>
              <a:spcBef>
                <a:spcPts val="0"/>
              </a:spcBef>
              <a:spcAft>
                <a:spcPts val="0"/>
              </a:spcAft>
              <a:buClr>
                <a:srgbClr val="0070C0"/>
              </a:buClr>
              <a:buSzPts val="4000"/>
              <a:buFont typeface="KaiTi"/>
              <a:buNone/>
            </a:pPr>
            <a:r>
              <a:rPr lang="en-US" sz="4000" b="1" i="0" u="none" strike="noStrike" cap="none">
                <a:solidFill>
                  <a:srgbClr val="0070C0"/>
                </a:solidFill>
                <a:latin typeface="KaiTi"/>
                <a:ea typeface="KaiTi"/>
                <a:cs typeface="KaiTi"/>
                <a:sym typeface="KaiTi"/>
              </a:rPr>
              <a:t>综合性能力评估 </a:t>
            </a:r>
            <a:r>
              <a:rPr lang="en-US" sz="4000" b="1" i="0" u="none" strike="noStrike" cap="none">
                <a:solidFill>
                  <a:srgbClr val="0070C0"/>
                </a:solidFill>
                <a:latin typeface="Calibri"/>
                <a:ea typeface="Calibri"/>
                <a:cs typeface="Calibri"/>
                <a:sym typeface="Calibri"/>
              </a:rPr>
              <a:t>IPA</a:t>
            </a:r>
            <a:br>
              <a:rPr lang="en-US" sz="4000" b="1" i="0" u="none" strike="noStrike" cap="none">
                <a:solidFill>
                  <a:schemeClr val="accent2"/>
                </a:solidFill>
                <a:latin typeface="Arial"/>
                <a:ea typeface="Arial"/>
                <a:cs typeface="Arial"/>
                <a:sym typeface="Arial"/>
              </a:rPr>
            </a:br>
            <a:r>
              <a:rPr lang="en-US" sz="3100" b="1" i="0" u="none" strike="noStrike" cap="none">
                <a:solidFill>
                  <a:schemeClr val="accent2"/>
                </a:solidFill>
                <a:latin typeface="Calibri"/>
                <a:ea typeface="Calibri"/>
                <a:cs typeface="Calibri"/>
                <a:sym typeface="Calibri"/>
              </a:rPr>
              <a:t>      </a:t>
            </a:r>
            <a:r>
              <a:rPr lang="en-US" sz="3100" b="1" i="0" u="none" strike="noStrike" cap="none">
                <a:solidFill>
                  <a:srgbClr val="3F3F3F"/>
                </a:solidFill>
                <a:latin typeface="Calibri"/>
                <a:ea typeface="Calibri"/>
                <a:cs typeface="Calibri"/>
                <a:sym typeface="Calibri"/>
              </a:rPr>
              <a:t>Summative Assessment: </a:t>
            </a:r>
            <a:r>
              <a:rPr lang="en-US" sz="3100" b="1" i="0" u="none" strike="noStrike" cap="none">
                <a:solidFill>
                  <a:srgbClr val="FF0000"/>
                </a:solidFill>
                <a:latin typeface="Calibri"/>
                <a:ea typeface="Calibri"/>
                <a:cs typeface="Calibri"/>
                <a:sym typeface="Calibri"/>
              </a:rPr>
              <a:t>I</a:t>
            </a:r>
            <a:r>
              <a:rPr lang="en-US" sz="3100" b="1" i="0" u="none" strike="noStrike" cap="none">
                <a:solidFill>
                  <a:srgbClr val="3F3F3F"/>
                </a:solidFill>
                <a:latin typeface="Calibri"/>
                <a:ea typeface="Calibri"/>
                <a:cs typeface="Calibri"/>
                <a:sym typeface="Calibri"/>
              </a:rPr>
              <a:t>ntegrated </a:t>
            </a:r>
            <a:r>
              <a:rPr lang="en-US" sz="3100" b="1" i="0" u="none" strike="noStrike" cap="none">
                <a:solidFill>
                  <a:srgbClr val="FF0000"/>
                </a:solidFill>
                <a:latin typeface="Calibri"/>
                <a:ea typeface="Calibri"/>
                <a:cs typeface="Calibri"/>
                <a:sym typeface="Calibri"/>
              </a:rPr>
              <a:t>P</a:t>
            </a:r>
            <a:r>
              <a:rPr lang="en-US" sz="3100" b="1" i="0" u="none" strike="noStrike" cap="none">
                <a:solidFill>
                  <a:srgbClr val="3F3F3F"/>
                </a:solidFill>
                <a:latin typeface="Calibri"/>
                <a:ea typeface="Calibri"/>
                <a:cs typeface="Calibri"/>
                <a:sym typeface="Calibri"/>
              </a:rPr>
              <a:t>erformance </a:t>
            </a:r>
            <a:r>
              <a:rPr lang="en-US" sz="3100" b="1" i="0" u="none" strike="noStrike" cap="none">
                <a:solidFill>
                  <a:srgbClr val="FF0000"/>
                </a:solidFill>
                <a:latin typeface="Calibri"/>
                <a:ea typeface="Calibri"/>
                <a:cs typeface="Calibri"/>
                <a:sym typeface="Calibri"/>
              </a:rPr>
              <a:t>A</a:t>
            </a:r>
            <a:r>
              <a:rPr lang="en-US" sz="3100" b="1" i="0" u="none" strike="noStrike" cap="none">
                <a:solidFill>
                  <a:srgbClr val="3F3F3F"/>
                </a:solidFill>
                <a:latin typeface="Calibri"/>
                <a:ea typeface="Calibri"/>
                <a:cs typeface="Calibri"/>
                <a:sym typeface="Calibri"/>
              </a:rPr>
              <a:t>ssessment (</a:t>
            </a:r>
            <a:r>
              <a:rPr lang="en-US" sz="3100" b="1" i="0" u="none" strike="noStrike" cap="none">
                <a:solidFill>
                  <a:srgbClr val="FF0000"/>
                </a:solidFill>
                <a:latin typeface="Calibri"/>
                <a:ea typeface="Calibri"/>
                <a:cs typeface="Calibri"/>
                <a:sym typeface="Calibri"/>
              </a:rPr>
              <a:t>IPA</a:t>
            </a:r>
            <a:r>
              <a:rPr lang="en-US" sz="3100" b="1" i="0" u="none" strike="noStrike" cap="none">
                <a:solidFill>
                  <a:srgbClr val="3F3F3F"/>
                </a:solidFill>
                <a:latin typeface="Calibri"/>
                <a:ea typeface="Calibri"/>
                <a:cs typeface="Calibri"/>
                <a:sym typeface="Calibri"/>
              </a:rPr>
              <a:t>)</a:t>
            </a:r>
            <a:endParaRPr sz="3100" b="0" i="0" u="none" strike="noStrike" cap="none">
              <a:solidFill>
                <a:srgbClr val="3F3F3F"/>
              </a:solidFill>
              <a:latin typeface="Calibri"/>
              <a:ea typeface="Calibri"/>
              <a:cs typeface="Calibri"/>
              <a:sym typeface="Calibri"/>
            </a:endParaRPr>
          </a:p>
        </p:txBody>
      </p:sp>
      <p:sp>
        <p:nvSpPr>
          <p:cNvPr id="102" name="Google Shape;102;p2"/>
          <p:cNvSpPr txBox="1">
            <a:spLocks noGrp="1"/>
          </p:cNvSpPr>
          <p:nvPr>
            <p:ph type="body" idx="1"/>
          </p:nvPr>
        </p:nvSpPr>
        <p:spPr>
          <a:xfrm>
            <a:off x="622300" y="1845734"/>
            <a:ext cx="11137900" cy="4415366"/>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1900"/>
              <a:buFont typeface="Noto Sans Symbols"/>
              <a:buChar char="❑"/>
            </a:pPr>
            <a:r>
              <a:rPr lang="en-US" sz="1900" b="1"/>
              <a:t> </a:t>
            </a:r>
            <a:r>
              <a:rPr lang="en-US" sz="2200" b="1"/>
              <a:t>Interpretive Reading Task</a:t>
            </a:r>
            <a:r>
              <a:rPr lang="en-US" sz="2200"/>
              <a:t>: Students will </a:t>
            </a:r>
            <a:r>
              <a:rPr lang="en-US" sz="2200" b="1" i="1">
                <a:solidFill>
                  <a:srgbClr val="FF0000"/>
                </a:solidFill>
              </a:rPr>
              <a:t>read and analyze</a:t>
            </a:r>
            <a:r>
              <a:rPr lang="en-US" sz="2200"/>
              <a:t> the article. </a:t>
            </a:r>
            <a:endParaRPr/>
          </a:p>
          <a:p>
            <a:pPr marL="685800" lvl="1" indent="-228600" algn="l" rtl="0">
              <a:lnSpc>
                <a:spcPct val="90000"/>
              </a:lnSpc>
              <a:spcBef>
                <a:spcPts val="500"/>
              </a:spcBef>
              <a:spcAft>
                <a:spcPts val="0"/>
              </a:spcAft>
              <a:buClr>
                <a:schemeClr val="dk1"/>
              </a:buClr>
              <a:buSzPts val="2200"/>
              <a:buFont typeface="Arial"/>
              <a:buChar char="•"/>
            </a:pPr>
            <a:r>
              <a:rPr lang="en-US" sz="2200"/>
              <a:t>Reading comprehension test [with question types explicitly identified]</a:t>
            </a:r>
            <a:endParaRPr/>
          </a:p>
          <a:p>
            <a:pPr marL="685800" lvl="1" indent="-228600" algn="l" rtl="0">
              <a:lnSpc>
                <a:spcPct val="90000"/>
              </a:lnSpc>
              <a:spcBef>
                <a:spcPts val="500"/>
              </a:spcBef>
              <a:spcAft>
                <a:spcPts val="0"/>
              </a:spcAft>
              <a:buClr>
                <a:schemeClr val="dk1"/>
              </a:buClr>
              <a:buSzPts val="2200"/>
              <a:buFont typeface="Arial"/>
              <a:buChar char="•"/>
            </a:pPr>
            <a:r>
              <a:rPr lang="en-US" sz="2200"/>
              <a:t>Provide students with some feedback and then move to the 2</a:t>
            </a:r>
            <a:r>
              <a:rPr lang="en-US" sz="2200" baseline="30000"/>
              <a:t>nd</a:t>
            </a:r>
            <a:r>
              <a:rPr lang="en-US" sz="2200"/>
              <a:t> task </a:t>
            </a:r>
            <a:endParaRPr/>
          </a:p>
          <a:p>
            <a:pPr marL="228600" lvl="0" indent="-228600" algn="l" rtl="0">
              <a:lnSpc>
                <a:spcPct val="90000"/>
              </a:lnSpc>
              <a:spcBef>
                <a:spcPts val="1000"/>
              </a:spcBef>
              <a:spcAft>
                <a:spcPts val="0"/>
              </a:spcAft>
              <a:buClr>
                <a:schemeClr val="dk1"/>
              </a:buClr>
              <a:buSzPts val="2200"/>
              <a:buFont typeface="Noto Sans Symbols"/>
              <a:buChar char="❑"/>
            </a:pPr>
            <a:r>
              <a:rPr lang="en-US" sz="2200" b="1"/>
              <a:t> Interpersonal Task</a:t>
            </a:r>
            <a:r>
              <a:rPr lang="en-US" sz="2200"/>
              <a:t>: Based on the readings, students will use critical thinking skills to </a:t>
            </a:r>
            <a:r>
              <a:rPr lang="en-US" sz="2200" b="1" i="1">
                <a:solidFill>
                  <a:srgbClr val="FF0000"/>
                </a:solidFill>
              </a:rPr>
              <a:t>discuss and evaluate </a:t>
            </a:r>
            <a:r>
              <a:rPr lang="en-US" sz="2200"/>
              <a:t>their viewpoints </a:t>
            </a:r>
            <a:r>
              <a:rPr lang="en-US" sz="2200" b="1" i="1">
                <a:solidFill>
                  <a:srgbClr val="FF0000"/>
                </a:solidFill>
              </a:rPr>
              <a:t>in pairs</a:t>
            </a:r>
            <a:r>
              <a:rPr lang="en-US" sz="2200"/>
              <a:t>.</a:t>
            </a:r>
            <a:endParaRPr/>
          </a:p>
          <a:p>
            <a:pPr marL="685800" lvl="1" indent="-228600" algn="l" rtl="0">
              <a:lnSpc>
                <a:spcPct val="90000"/>
              </a:lnSpc>
              <a:spcBef>
                <a:spcPts val="500"/>
              </a:spcBef>
              <a:spcAft>
                <a:spcPts val="0"/>
              </a:spcAft>
              <a:buClr>
                <a:schemeClr val="dk1"/>
              </a:buClr>
              <a:buSzPts val="2400"/>
              <a:buFont typeface="Arial"/>
              <a:buChar char="•"/>
            </a:pPr>
            <a:r>
              <a:rPr lang="en-US" sz="2400"/>
              <a:t>Guided discussion</a:t>
            </a:r>
            <a:endParaRPr sz="2200"/>
          </a:p>
          <a:p>
            <a:pPr marL="685800" lvl="1" indent="-228600" algn="l" rtl="0">
              <a:lnSpc>
                <a:spcPct val="90000"/>
              </a:lnSpc>
              <a:spcBef>
                <a:spcPts val="500"/>
              </a:spcBef>
              <a:spcAft>
                <a:spcPts val="0"/>
              </a:spcAft>
              <a:buClr>
                <a:schemeClr val="dk1"/>
              </a:buClr>
              <a:buSzPts val="2200"/>
              <a:buFont typeface="Arial"/>
              <a:buChar char="•"/>
            </a:pPr>
            <a:r>
              <a:rPr lang="en-US" sz="2200"/>
              <a:t>Summarize the main arguments</a:t>
            </a:r>
            <a:endParaRPr sz="2200"/>
          </a:p>
          <a:p>
            <a:pPr marL="228600" lvl="0" indent="-228600" algn="l" rtl="0">
              <a:lnSpc>
                <a:spcPct val="90000"/>
              </a:lnSpc>
              <a:spcBef>
                <a:spcPts val="1000"/>
              </a:spcBef>
              <a:spcAft>
                <a:spcPts val="0"/>
              </a:spcAft>
              <a:buClr>
                <a:schemeClr val="dk1"/>
              </a:buClr>
              <a:buSzPts val="2200"/>
              <a:buFont typeface="Noto Sans Symbols"/>
              <a:buChar char="❑"/>
            </a:pPr>
            <a:r>
              <a:rPr lang="en-US" sz="2200" b="1"/>
              <a:t> Presentational Writing Task</a:t>
            </a:r>
            <a:r>
              <a:rPr lang="en-US" sz="2200"/>
              <a:t>: Students will </a:t>
            </a:r>
            <a:r>
              <a:rPr lang="en-US" sz="2200" b="1" i="1">
                <a:solidFill>
                  <a:srgbClr val="FF0000"/>
                </a:solidFill>
              </a:rPr>
              <a:t>present their viewpoints in writing</a:t>
            </a:r>
            <a:r>
              <a:rPr lang="en-US" sz="2200"/>
              <a:t>, integrating what they have read, viewed and discussed throughout the unit into an in-depth persuasive email.</a:t>
            </a:r>
            <a:endParaRPr/>
          </a:p>
          <a:p>
            <a:pPr marL="685800" lvl="1" indent="-228600" algn="l" rtl="0">
              <a:lnSpc>
                <a:spcPct val="90000"/>
              </a:lnSpc>
              <a:spcBef>
                <a:spcPts val="500"/>
              </a:spcBef>
              <a:spcAft>
                <a:spcPts val="0"/>
              </a:spcAft>
              <a:buClr>
                <a:schemeClr val="dk1"/>
              </a:buClr>
              <a:buSzPts val="2200"/>
              <a:buFont typeface="Arial"/>
              <a:buChar char="•"/>
            </a:pPr>
            <a:r>
              <a:rPr lang="en-US" sz="2200"/>
              <a:t>Suggested structure</a:t>
            </a:r>
            <a:endParaRPr/>
          </a:p>
          <a:p>
            <a:pPr marL="685800" lvl="1" indent="-228600" algn="l" rtl="0">
              <a:lnSpc>
                <a:spcPct val="90000"/>
              </a:lnSpc>
              <a:spcBef>
                <a:spcPts val="500"/>
              </a:spcBef>
              <a:spcAft>
                <a:spcPts val="0"/>
              </a:spcAft>
              <a:buClr>
                <a:schemeClr val="dk1"/>
              </a:buClr>
              <a:buSzPts val="2200"/>
              <a:buFont typeface="Arial"/>
              <a:buChar char="•"/>
            </a:pPr>
            <a:r>
              <a:rPr lang="en-US" sz="2200"/>
              <a:t>Grading rubric</a:t>
            </a:r>
            <a:endParaRPr sz="2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
                                            <p:txEl>
                                              <p:pRg st="0" end="0"/>
                                            </p:txEl>
                                          </p:spTgt>
                                        </p:tgtEl>
                                        <p:attrNameLst>
                                          <p:attrName>style.visibility</p:attrName>
                                        </p:attrNameLst>
                                      </p:cBhvr>
                                      <p:to>
                                        <p:strVal val="visible"/>
                                      </p:to>
                                    </p:set>
                                    <p:animEffect transition="in" filter="fade">
                                      <p:cBhvr>
                                        <p:cTn id="7" dur="500"/>
                                        <p:tgtEl>
                                          <p:spTgt spid="1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
                                            <p:txEl>
                                              <p:pRg st="1" end="1"/>
                                            </p:txEl>
                                          </p:spTgt>
                                        </p:tgtEl>
                                        <p:attrNameLst>
                                          <p:attrName>style.visibility</p:attrName>
                                        </p:attrNameLst>
                                      </p:cBhvr>
                                      <p:to>
                                        <p:strVal val="visible"/>
                                      </p:to>
                                    </p:set>
                                    <p:animEffect transition="in" filter="fade">
                                      <p:cBhvr>
                                        <p:cTn id="12" dur="500"/>
                                        <p:tgtEl>
                                          <p:spTgt spid="1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
                                            <p:txEl>
                                              <p:pRg st="2" end="2"/>
                                            </p:txEl>
                                          </p:spTgt>
                                        </p:tgtEl>
                                        <p:attrNameLst>
                                          <p:attrName>style.visibility</p:attrName>
                                        </p:attrNameLst>
                                      </p:cBhvr>
                                      <p:to>
                                        <p:strVal val="visible"/>
                                      </p:to>
                                    </p:set>
                                    <p:animEffect transition="in" filter="fade">
                                      <p:cBhvr>
                                        <p:cTn id="17" dur="500"/>
                                        <p:tgtEl>
                                          <p:spTgt spid="10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
                                            <p:txEl>
                                              <p:pRg st="3" end="3"/>
                                            </p:txEl>
                                          </p:spTgt>
                                        </p:tgtEl>
                                        <p:attrNameLst>
                                          <p:attrName>style.visibility</p:attrName>
                                        </p:attrNameLst>
                                      </p:cBhvr>
                                      <p:to>
                                        <p:strVal val="visible"/>
                                      </p:to>
                                    </p:set>
                                    <p:animEffect transition="in" filter="fade">
                                      <p:cBhvr>
                                        <p:cTn id="22" dur="500"/>
                                        <p:tgtEl>
                                          <p:spTgt spid="10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
                                            <p:txEl>
                                              <p:pRg st="4" end="4"/>
                                            </p:txEl>
                                          </p:spTgt>
                                        </p:tgtEl>
                                        <p:attrNameLst>
                                          <p:attrName>style.visibility</p:attrName>
                                        </p:attrNameLst>
                                      </p:cBhvr>
                                      <p:to>
                                        <p:strVal val="visible"/>
                                      </p:to>
                                    </p:set>
                                    <p:animEffect transition="in" filter="fade">
                                      <p:cBhvr>
                                        <p:cTn id="27" dur="500"/>
                                        <p:tgtEl>
                                          <p:spTgt spid="10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2">
                                            <p:txEl>
                                              <p:pRg st="5" end="5"/>
                                            </p:txEl>
                                          </p:spTgt>
                                        </p:tgtEl>
                                        <p:attrNameLst>
                                          <p:attrName>style.visibility</p:attrName>
                                        </p:attrNameLst>
                                      </p:cBhvr>
                                      <p:to>
                                        <p:strVal val="visible"/>
                                      </p:to>
                                    </p:set>
                                    <p:animEffect transition="in" filter="fade">
                                      <p:cBhvr>
                                        <p:cTn id="32" dur="500"/>
                                        <p:tgtEl>
                                          <p:spTgt spid="10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2">
                                            <p:txEl>
                                              <p:pRg st="6" end="6"/>
                                            </p:txEl>
                                          </p:spTgt>
                                        </p:tgtEl>
                                        <p:attrNameLst>
                                          <p:attrName>style.visibility</p:attrName>
                                        </p:attrNameLst>
                                      </p:cBhvr>
                                      <p:to>
                                        <p:strVal val="visible"/>
                                      </p:to>
                                    </p:set>
                                    <p:animEffect transition="in" filter="fade">
                                      <p:cBhvr>
                                        <p:cTn id="37" dur="500"/>
                                        <p:tgtEl>
                                          <p:spTgt spid="10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2">
                                            <p:txEl>
                                              <p:pRg st="7" end="7"/>
                                            </p:txEl>
                                          </p:spTgt>
                                        </p:tgtEl>
                                        <p:attrNameLst>
                                          <p:attrName>style.visibility</p:attrName>
                                        </p:attrNameLst>
                                      </p:cBhvr>
                                      <p:to>
                                        <p:strVal val="visible"/>
                                      </p:to>
                                    </p:set>
                                    <p:animEffect transition="in" filter="fade">
                                      <p:cBhvr>
                                        <p:cTn id="42" dur="500"/>
                                        <p:tgtEl>
                                          <p:spTgt spid="10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2">
                                            <p:txEl>
                                              <p:pRg st="8" end="8"/>
                                            </p:txEl>
                                          </p:spTgt>
                                        </p:tgtEl>
                                        <p:attrNameLst>
                                          <p:attrName>style.visibility</p:attrName>
                                        </p:attrNameLst>
                                      </p:cBhvr>
                                      <p:to>
                                        <p:strVal val="visible"/>
                                      </p:to>
                                    </p:set>
                                    <p:animEffect transition="in" filter="fade">
                                      <p:cBhvr>
                                        <p:cTn id="47" dur="500"/>
                                        <p:tgtEl>
                                          <p:spTgt spid="10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20"/>
          <p:cNvSpPr txBox="1">
            <a:spLocks noGrp="1"/>
          </p:cNvSpPr>
          <p:nvPr>
            <p:ph type="title"/>
          </p:nvPr>
        </p:nvSpPr>
        <p:spPr>
          <a:xfrm>
            <a:off x="838200" y="346463"/>
            <a:ext cx="10515600" cy="1325563"/>
          </a:xfrm>
          <a:prstGeom prst="rect">
            <a:avLst/>
          </a:prstGeom>
          <a:noFill/>
          <a:ln>
            <a:noFill/>
          </a:ln>
        </p:spPr>
        <p:txBody>
          <a:bodyPr spcFirstLastPara="1" wrap="square" lIns="91425" tIns="45700" rIns="91425" bIns="45700" anchor="b" anchorCtr="0">
            <a:normAutofit/>
          </a:bodyPr>
          <a:lstStyle/>
          <a:p>
            <a:pPr marL="0" marR="0" lvl="0" indent="0" algn="ctr" rtl="0">
              <a:lnSpc>
                <a:spcPct val="85000"/>
              </a:lnSpc>
              <a:spcBef>
                <a:spcPts val="0"/>
              </a:spcBef>
              <a:spcAft>
                <a:spcPts val="0"/>
              </a:spcAft>
              <a:buClr>
                <a:srgbClr val="0070C0"/>
              </a:buClr>
              <a:buSzPts val="4000"/>
              <a:buFont typeface="KaiTi"/>
              <a:buNone/>
            </a:pPr>
            <a:r>
              <a:rPr lang="en-US" sz="4000" b="1" i="0" u="none" strike="noStrike" cap="none">
                <a:solidFill>
                  <a:srgbClr val="0070C0"/>
                </a:solidFill>
                <a:latin typeface="KaiTi"/>
                <a:ea typeface="KaiTi"/>
                <a:cs typeface="KaiTi"/>
                <a:sym typeface="KaiTi"/>
              </a:rPr>
              <a:t>讨论</a:t>
            </a:r>
            <a:br>
              <a:rPr lang="en-US" sz="4000" b="1" i="0" u="none" strike="noStrike" cap="none">
                <a:solidFill>
                  <a:schemeClr val="accent2"/>
                </a:solidFill>
                <a:latin typeface="Arial"/>
                <a:ea typeface="Arial"/>
                <a:cs typeface="Arial"/>
                <a:sym typeface="Arial"/>
              </a:rPr>
            </a:br>
            <a:r>
              <a:rPr lang="en-US" sz="3200" b="1" i="0" u="none" strike="noStrike" cap="none">
                <a:solidFill>
                  <a:schemeClr val="dk1"/>
                </a:solidFill>
                <a:latin typeface="STKaiti"/>
                <a:ea typeface="STKaiti"/>
                <a:cs typeface="STKaiti"/>
                <a:sym typeface="STKaiti"/>
              </a:rPr>
              <a:t>Group discussion</a:t>
            </a:r>
            <a:endParaRPr sz="3200" b="0" i="0" u="none" strike="noStrike" cap="none">
              <a:solidFill>
                <a:schemeClr val="dk1"/>
              </a:solidFill>
              <a:latin typeface="Calibri"/>
              <a:ea typeface="Calibri"/>
              <a:cs typeface="Calibri"/>
              <a:sym typeface="Calibri"/>
            </a:endParaRPr>
          </a:p>
        </p:txBody>
      </p:sp>
      <p:sp>
        <p:nvSpPr>
          <p:cNvPr id="276" name="Google Shape;276;p20"/>
          <p:cNvSpPr txBox="1">
            <a:spLocks noGrp="1"/>
          </p:cNvSpPr>
          <p:nvPr>
            <p:ph type="body" idx="1"/>
          </p:nvPr>
        </p:nvSpPr>
        <p:spPr>
          <a:xfrm>
            <a:off x="1097280" y="1850635"/>
            <a:ext cx="10058400" cy="4417817"/>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FF0000"/>
              </a:buClr>
              <a:buSzPts val="2400"/>
              <a:buChar char="•"/>
            </a:pPr>
            <a:r>
              <a:rPr lang="en-US" sz="2400" b="1">
                <a:solidFill>
                  <a:srgbClr val="FF0000"/>
                </a:solidFill>
              </a:rPr>
              <a:t>Think critically and write strategically</a:t>
            </a:r>
            <a:r>
              <a:rPr lang="en-US" sz="2400"/>
              <a:t>. Please adopt </a:t>
            </a:r>
            <a:r>
              <a:rPr lang="en-US" sz="2400" b="1">
                <a:solidFill>
                  <a:srgbClr val="FF0000"/>
                </a:solidFill>
              </a:rPr>
              <a:t>newly learned vocabulary</a:t>
            </a:r>
            <a:r>
              <a:rPr lang="en-US" sz="2400"/>
              <a:t> as well as </a:t>
            </a:r>
            <a:r>
              <a:rPr lang="en-US" sz="2400" b="1">
                <a:solidFill>
                  <a:srgbClr val="FF0000"/>
                </a:solidFill>
              </a:rPr>
              <a:t>3 sentence structures</a:t>
            </a:r>
            <a:r>
              <a:rPr lang="en-US" sz="2400"/>
              <a:t>, and present your view coherently with supporting and logical arguments. </a:t>
            </a:r>
            <a:endParaRPr/>
          </a:p>
          <a:p>
            <a:pPr marL="228600" lvl="0" indent="-76200" algn="l" rtl="0">
              <a:lnSpc>
                <a:spcPct val="90000"/>
              </a:lnSpc>
              <a:spcBef>
                <a:spcPts val="1000"/>
              </a:spcBef>
              <a:spcAft>
                <a:spcPts val="0"/>
              </a:spcAft>
              <a:buClr>
                <a:schemeClr val="dk1"/>
              </a:buClr>
              <a:buSzPts val="2400"/>
              <a:buNone/>
            </a:pPr>
            <a:endParaRPr sz="2400"/>
          </a:p>
          <a:p>
            <a:pPr marL="228600" lvl="0" indent="-76200" algn="l" rtl="0">
              <a:lnSpc>
                <a:spcPct val="90000"/>
              </a:lnSpc>
              <a:spcBef>
                <a:spcPts val="1000"/>
              </a:spcBef>
              <a:spcAft>
                <a:spcPts val="0"/>
              </a:spcAft>
              <a:buClr>
                <a:schemeClr val="dk1"/>
              </a:buClr>
              <a:buSzPts val="2400"/>
              <a:buNone/>
            </a:pPr>
            <a:endParaRPr sz="2400"/>
          </a:p>
        </p:txBody>
      </p:sp>
      <p:graphicFrame>
        <p:nvGraphicFramePr>
          <p:cNvPr id="277" name="Google Shape;277;p20"/>
          <p:cNvGraphicFramePr/>
          <p:nvPr/>
        </p:nvGraphicFramePr>
        <p:xfrm>
          <a:off x="838200" y="3235925"/>
          <a:ext cx="3000000" cy="3000000"/>
        </p:xfrm>
        <a:graphic>
          <a:graphicData uri="http://schemas.openxmlformats.org/drawingml/2006/table">
            <a:tbl>
              <a:tblPr firstRow="1" bandRow="1">
                <a:noFill/>
                <a:tableStyleId>{F5896258-CF7B-402D-8987-128FEDBAD43F}</a:tableStyleId>
              </a:tblPr>
              <a:tblGrid>
                <a:gridCol w="3394275">
                  <a:extLst>
                    <a:ext uri="{9D8B030D-6E8A-4147-A177-3AD203B41FA5}">
                      <a16:colId xmlns:a16="http://schemas.microsoft.com/office/drawing/2014/main" val="20000"/>
                    </a:ext>
                  </a:extLst>
                </a:gridCol>
                <a:gridCol w="3803325">
                  <a:extLst>
                    <a:ext uri="{9D8B030D-6E8A-4147-A177-3AD203B41FA5}">
                      <a16:colId xmlns:a16="http://schemas.microsoft.com/office/drawing/2014/main" val="20001"/>
                    </a:ext>
                  </a:extLst>
                </a:gridCol>
                <a:gridCol w="3810500">
                  <a:extLst>
                    <a:ext uri="{9D8B030D-6E8A-4147-A177-3AD203B41FA5}">
                      <a16:colId xmlns:a16="http://schemas.microsoft.com/office/drawing/2014/main" val="20002"/>
                    </a:ext>
                  </a:extLst>
                </a:gridCol>
              </a:tblGrid>
              <a:tr h="370850">
                <a:tc>
                  <a:txBody>
                    <a:bodyPr/>
                    <a:lstStyle/>
                    <a:p>
                      <a:pPr marL="0" marR="0" lvl="0" indent="0" algn="ctr" rtl="0">
                        <a:spcBef>
                          <a:spcPts val="0"/>
                        </a:spcBef>
                        <a:spcAft>
                          <a:spcPts val="0"/>
                        </a:spcAft>
                        <a:buNone/>
                      </a:pPr>
                      <a:r>
                        <a:rPr lang="en-US" sz="2600" b="1" u="none" strike="noStrike" cap="none"/>
                        <a:t>Core vocabulary</a:t>
                      </a:r>
                      <a:endParaRPr sz="2600" u="none" strike="noStrike" cap="none"/>
                    </a:p>
                  </a:txBody>
                  <a:tcPr marL="91450" marR="91450" marT="45725" marB="45725"/>
                </a:tc>
                <a:tc>
                  <a:txBody>
                    <a:bodyPr/>
                    <a:lstStyle/>
                    <a:p>
                      <a:pPr marL="0" marR="0" lvl="0" indent="0" algn="ctr" rtl="0">
                        <a:spcBef>
                          <a:spcPts val="0"/>
                        </a:spcBef>
                        <a:spcAft>
                          <a:spcPts val="0"/>
                        </a:spcAft>
                        <a:buNone/>
                      </a:pPr>
                      <a:r>
                        <a:rPr lang="en-US" sz="2600" b="1" u="none" strike="noStrike" cap="none"/>
                        <a:t>Supplementary vocabulary</a:t>
                      </a:r>
                      <a:endParaRPr sz="2600" u="none" strike="noStrike" cap="none"/>
                    </a:p>
                  </a:txBody>
                  <a:tcPr marL="91450" marR="91450" marT="45725" marB="45725"/>
                </a:tc>
                <a:tc>
                  <a:txBody>
                    <a:bodyPr/>
                    <a:lstStyle/>
                    <a:p>
                      <a:pPr marL="0" marR="0" lvl="0" indent="0" algn="ctr" rtl="0">
                        <a:spcBef>
                          <a:spcPts val="0"/>
                        </a:spcBef>
                        <a:spcAft>
                          <a:spcPts val="0"/>
                        </a:spcAft>
                        <a:buNone/>
                      </a:pPr>
                      <a:r>
                        <a:rPr lang="en-US" sz="2600" u="none" strike="noStrike" cap="none"/>
                        <a:t>Sentence structure </a:t>
                      </a:r>
                      <a:endParaRPr sz="26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chemeClr val="dk1"/>
                        </a:buClr>
                        <a:buSzPts val="2000"/>
                        <a:buFont typeface="KaiTi"/>
                        <a:buNone/>
                      </a:pPr>
                      <a:r>
                        <a:rPr lang="en-US" sz="2000" u="none" strike="noStrike" cap="none">
                          <a:solidFill>
                            <a:schemeClr val="dk1"/>
                          </a:solidFill>
                          <a:latin typeface="KaiTi"/>
                          <a:ea typeface="KaiTi"/>
                          <a:cs typeface="KaiTi"/>
                          <a:sym typeface="KaiTi"/>
                        </a:rPr>
                        <a:t>浏览、合理、新鲜感、刺激、无限、观念、寂寞、空虚、真诚、显而易见、禁止、限制、逃避、缓解、干涉、现实、突飞猛进、权利</a:t>
                      </a:r>
                      <a:endParaRPr sz="2800" b="0" u="none" strike="noStrike" cap="none">
                        <a:solidFill>
                          <a:srgbClr val="262626"/>
                        </a:solidFill>
                        <a:latin typeface="KaiTi"/>
                        <a:ea typeface="KaiTi"/>
                        <a:cs typeface="KaiTi"/>
                        <a:sym typeface="KaiTi"/>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2000"/>
                        <a:buFont typeface="KaiTi"/>
                        <a:buNone/>
                      </a:pPr>
                      <a:r>
                        <a:rPr lang="en-US" sz="2000" u="none" strike="noStrike" cap="none">
                          <a:solidFill>
                            <a:schemeClr val="dk1"/>
                          </a:solidFill>
                          <a:latin typeface="KaiTi"/>
                          <a:ea typeface="KaiTi"/>
                          <a:cs typeface="KaiTi"/>
                          <a:sym typeface="KaiTi"/>
                        </a:rPr>
                        <a:t>个人信息、隐私、网络暴力、曝光、扮演…角色、人际互动</a:t>
                      </a:r>
                      <a:endParaRPr sz="2000" u="none" strike="noStrike" cap="none">
                        <a:solidFill>
                          <a:schemeClr val="dk1"/>
                        </a:solidFill>
                        <a:latin typeface="KaiTi"/>
                        <a:ea typeface="KaiTi"/>
                        <a:cs typeface="KaiTi"/>
                        <a:sym typeface="KaiTi"/>
                      </a:endParaRPr>
                    </a:p>
                    <a:p>
                      <a:pPr marL="0" marR="0" lvl="0" indent="0" algn="l" rtl="0">
                        <a:lnSpc>
                          <a:spcPct val="100000"/>
                        </a:lnSpc>
                        <a:spcBef>
                          <a:spcPts val="0"/>
                        </a:spcBef>
                        <a:spcAft>
                          <a:spcPts val="0"/>
                        </a:spcAft>
                        <a:buClr>
                          <a:schemeClr val="dk1"/>
                        </a:buClr>
                        <a:buSzPts val="2800"/>
                        <a:buFont typeface="Calibri"/>
                        <a:buNone/>
                      </a:pPr>
                      <a:endParaRPr sz="2800" b="0" u="none" strike="noStrike" cap="none">
                        <a:solidFill>
                          <a:srgbClr val="262626"/>
                        </a:solidFill>
                        <a:latin typeface="KaiTi"/>
                        <a:ea typeface="KaiTi"/>
                        <a:cs typeface="KaiTi"/>
                        <a:sym typeface="KaiTi"/>
                      </a:endParaRPr>
                    </a:p>
                  </a:txBody>
                  <a:tcPr marL="91450" marR="91450" marT="45725" marB="45725"/>
                </a:tc>
                <a:tc>
                  <a:txBody>
                    <a:bodyPr/>
                    <a:lstStyle/>
                    <a:p>
                      <a:pPr marL="0" marR="0" lvl="0" indent="0" algn="l" rtl="0">
                        <a:spcBef>
                          <a:spcPts val="0"/>
                        </a:spcBef>
                        <a:spcAft>
                          <a:spcPts val="0"/>
                        </a:spcAft>
                        <a:buNone/>
                      </a:pPr>
                      <a:r>
                        <a:rPr lang="en-US" sz="2000" u="none" strike="noStrike" cap="none">
                          <a:solidFill>
                            <a:schemeClr val="dk1"/>
                          </a:solidFill>
                          <a:latin typeface="KaiTi"/>
                          <a:ea typeface="KaiTi"/>
                          <a:cs typeface="KaiTi"/>
                          <a:sym typeface="KaiTi"/>
                        </a:rPr>
                        <a:t>随着…</a:t>
                      </a:r>
                      <a:endParaRPr/>
                    </a:p>
                    <a:p>
                      <a:pPr marL="0" marR="0" lvl="0" indent="0" algn="l" rtl="0">
                        <a:spcBef>
                          <a:spcPts val="0"/>
                        </a:spcBef>
                        <a:spcAft>
                          <a:spcPts val="0"/>
                        </a:spcAft>
                        <a:buNone/>
                      </a:pPr>
                      <a:r>
                        <a:rPr lang="en-US" sz="2000" u="none" strike="noStrike" cap="none">
                          <a:solidFill>
                            <a:schemeClr val="dk1"/>
                          </a:solidFill>
                          <a:latin typeface="KaiTi"/>
                          <a:ea typeface="KaiTi"/>
                          <a:cs typeface="KaiTi"/>
                          <a:sym typeface="KaiTi"/>
                        </a:rPr>
                        <a:t>因为…而…</a:t>
                      </a:r>
                      <a:endParaRPr/>
                    </a:p>
                    <a:p>
                      <a:pPr marL="0" marR="0" lvl="0" indent="0" algn="l" rtl="0">
                        <a:spcBef>
                          <a:spcPts val="0"/>
                        </a:spcBef>
                        <a:spcAft>
                          <a:spcPts val="0"/>
                        </a:spcAft>
                        <a:buNone/>
                      </a:pPr>
                      <a:r>
                        <a:rPr lang="en-US" sz="2000" u="none" strike="noStrike" cap="none">
                          <a:solidFill>
                            <a:schemeClr val="dk1"/>
                          </a:solidFill>
                          <a:latin typeface="KaiTi"/>
                          <a:ea typeface="KaiTi"/>
                          <a:cs typeface="KaiTi"/>
                          <a:sym typeface="KaiTi"/>
                        </a:rPr>
                        <a:t>尽管…，然而…</a:t>
                      </a:r>
                      <a:endParaRPr/>
                    </a:p>
                    <a:p>
                      <a:pPr marL="0" marR="0" lvl="0" indent="0" algn="l" rtl="0">
                        <a:spcBef>
                          <a:spcPts val="0"/>
                        </a:spcBef>
                        <a:spcAft>
                          <a:spcPts val="0"/>
                        </a:spcAft>
                        <a:buNone/>
                      </a:pPr>
                      <a:r>
                        <a:rPr lang="en-US" sz="2000" u="none" strike="noStrike" cap="none">
                          <a:solidFill>
                            <a:schemeClr val="dk1"/>
                          </a:solidFill>
                          <a:latin typeface="KaiTi"/>
                          <a:ea typeface="KaiTi"/>
                          <a:cs typeface="KaiTi"/>
                          <a:sym typeface="KaiTi"/>
                        </a:rPr>
                        <a:t>对…不以为然</a:t>
                      </a:r>
                      <a:endParaRPr sz="2000" u="none" strike="noStrike" cap="none">
                        <a:solidFill>
                          <a:schemeClr val="dk1"/>
                        </a:solidFill>
                        <a:latin typeface="KaiTi"/>
                        <a:ea typeface="KaiTi"/>
                        <a:cs typeface="KaiTi"/>
                        <a:sym typeface="KaiTi"/>
                      </a:endParaRPr>
                    </a:p>
                    <a:p>
                      <a:pPr marL="0" marR="0" lvl="0" indent="0" algn="l" rtl="0">
                        <a:spcBef>
                          <a:spcPts val="0"/>
                        </a:spcBef>
                        <a:spcAft>
                          <a:spcPts val="0"/>
                        </a:spcAft>
                        <a:buNone/>
                      </a:pPr>
                      <a:r>
                        <a:rPr lang="en-US" sz="2000" u="none" strike="noStrike" cap="none">
                          <a:solidFill>
                            <a:schemeClr val="dk1"/>
                          </a:solidFill>
                          <a:latin typeface="KaiTi"/>
                          <a:ea typeface="KaiTi"/>
                          <a:cs typeface="KaiTi"/>
                          <a:sym typeface="KaiTi"/>
                        </a:rPr>
                        <a:t>对…持…态度</a:t>
                      </a:r>
                      <a:endParaRPr sz="2000" u="none" strike="noStrike" cap="none">
                        <a:solidFill>
                          <a:schemeClr val="dk1"/>
                        </a:solidFill>
                        <a:latin typeface="KaiTi"/>
                        <a:ea typeface="KaiTi"/>
                        <a:cs typeface="KaiTi"/>
                        <a:sym typeface="KaiTi"/>
                      </a:endParaRPr>
                    </a:p>
                    <a:p>
                      <a:pPr marL="0" marR="0" lvl="0" indent="0" algn="l" rtl="0">
                        <a:spcBef>
                          <a:spcPts val="0"/>
                        </a:spcBef>
                        <a:spcAft>
                          <a:spcPts val="0"/>
                        </a:spcAft>
                        <a:buNone/>
                      </a:pPr>
                      <a:r>
                        <a:rPr lang="en-US" sz="2000" u="none" strike="noStrike" cap="none">
                          <a:solidFill>
                            <a:schemeClr val="dk1"/>
                          </a:solidFill>
                          <a:latin typeface="KaiTi"/>
                          <a:ea typeface="KaiTi"/>
                          <a:cs typeface="KaiTi"/>
                          <a:sym typeface="KaiTi"/>
                        </a:rPr>
                        <a:t>因此</a:t>
                      </a:r>
                      <a:endParaRPr sz="2800" b="0">
                        <a:solidFill>
                          <a:srgbClr val="262626"/>
                        </a:solidFill>
                        <a:latin typeface="KaiTi"/>
                        <a:ea typeface="KaiTi"/>
                        <a:cs typeface="KaiTi"/>
                        <a:sym typeface="KaiTi"/>
                      </a:endParaRPr>
                    </a:p>
                  </a:txBody>
                  <a:tcPr marL="91450" marR="91450" marT="45725" marB="45725"/>
                </a:tc>
                <a:extLst>
                  <a:ext uri="{0D108BD9-81ED-4DB2-BD59-A6C34878D82A}">
                    <a16:rowId xmlns:a16="http://schemas.microsoft.com/office/drawing/2014/main" val="10001"/>
                  </a:ext>
                </a:extLst>
              </a:tr>
            </a:tbl>
          </a:graphicData>
        </a:graphic>
      </p:graphicFrame>
      <p:sp>
        <p:nvSpPr>
          <p:cNvPr id="278" name="Google Shape;278;p20"/>
          <p:cNvSpPr/>
          <p:nvPr/>
        </p:nvSpPr>
        <p:spPr>
          <a:xfrm>
            <a:off x="1341101" y="652438"/>
            <a:ext cx="1069383" cy="929899"/>
          </a:xfrm>
          <a:prstGeom prst="heptagon">
            <a:avLst>
              <a:gd name="hf" fmla="val 102572"/>
              <a:gd name="vf" fmla="val 105210"/>
            </a:avLst>
          </a:prstGeom>
          <a:solidFill>
            <a:srgbClr val="8DA9DB"/>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chemeClr val="lt1"/>
                </a:solidFill>
                <a:latin typeface="Calibri"/>
                <a:ea typeface="Calibri"/>
                <a:cs typeface="Calibri"/>
                <a:sym typeface="Calibri"/>
              </a:rPr>
              <a:t>3</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p>
            <a:pPr marL="0" marR="0" lvl="0" indent="0" algn="ctr" rtl="0">
              <a:lnSpc>
                <a:spcPct val="85000"/>
              </a:lnSpc>
              <a:spcBef>
                <a:spcPts val="0"/>
              </a:spcBef>
              <a:spcAft>
                <a:spcPts val="0"/>
              </a:spcAft>
              <a:buClr>
                <a:srgbClr val="0070C0"/>
              </a:buClr>
              <a:buSzPts val="4800"/>
              <a:buFont typeface="KaiTi"/>
              <a:buNone/>
            </a:pPr>
            <a:r>
              <a:rPr lang="en-US" sz="4800" b="1" i="0" u="none" strike="noStrike" cap="none">
                <a:solidFill>
                  <a:srgbClr val="0070C0"/>
                </a:solidFill>
                <a:latin typeface="KaiTi"/>
                <a:ea typeface="KaiTi"/>
                <a:cs typeface="KaiTi"/>
                <a:sym typeface="KaiTi"/>
              </a:rPr>
              <a:t>作文：给JJ的一封信</a:t>
            </a:r>
            <a:br>
              <a:rPr lang="en-US" sz="4800" b="1" i="0" u="none" strike="noStrike" cap="none">
                <a:solidFill>
                  <a:schemeClr val="accent2"/>
                </a:solidFill>
                <a:latin typeface="Arial"/>
                <a:ea typeface="Arial"/>
                <a:cs typeface="Arial"/>
                <a:sym typeface="Arial"/>
              </a:rPr>
            </a:br>
            <a:r>
              <a:rPr lang="en-US" sz="4000" b="1" i="0" u="none" strike="noStrike" cap="none">
                <a:solidFill>
                  <a:schemeClr val="dk1"/>
                </a:solidFill>
                <a:latin typeface="STKaiti"/>
                <a:ea typeface="STKaiti"/>
                <a:cs typeface="STKaiti"/>
                <a:sym typeface="STKaiti"/>
              </a:rPr>
              <a:t>An e-mail to JJ </a:t>
            </a:r>
            <a:endParaRPr sz="3200" b="0" i="0" u="none" strike="noStrike" cap="none">
              <a:solidFill>
                <a:schemeClr val="dk1"/>
              </a:solidFill>
              <a:latin typeface="Calibri"/>
              <a:ea typeface="Calibri"/>
              <a:cs typeface="Calibri"/>
              <a:sym typeface="Calibri"/>
            </a:endParaRPr>
          </a:p>
        </p:txBody>
      </p:sp>
      <p:sp>
        <p:nvSpPr>
          <p:cNvPr id="285" name="Google Shape;285;p21"/>
          <p:cNvSpPr txBox="1">
            <a:spLocks noGrp="1"/>
          </p:cNvSpPr>
          <p:nvPr>
            <p:ph type="body" idx="1"/>
          </p:nvPr>
        </p:nvSpPr>
        <p:spPr>
          <a:xfrm>
            <a:off x="1097279" y="1850635"/>
            <a:ext cx="10249593" cy="4425473"/>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chemeClr val="dk1"/>
              </a:buClr>
              <a:buSzPct val="100000"/>
              <a:buNone/>
            </a:pPr>
            <a:r>
              <a:rPr lang="en-US" sz="2400" b="1"/>
              <a:t>Organization</a:t>
            </a:r>
            <a:endParaRPr sz="2400"/>
          </a:p>
          <a:p>
            <a:pPr marL="0" lvl="0" indent="0" algn="l" rtl="0">
              <a:lnSpc>
                <a:spcPct val="90000"/>
              </a:lnSpc>
              <a:spcBef>
                <a:spcPts val="1000"/>
              </a:spcBef>
              <a:spcAft>
                <a:spcPts val="0"/>
              </a:spcAft>
              <a:buClr>
                <a:schemeClr val="dk1"/>
              </a:buClr>
              <a:buSzPct val="100000"/>
              <a:buNone/>
            </a:pPr>
            <a:r>
              <a:rPr lang="en-US" sz="2400" b="1" u="sng"/>
              <a:t>Part 1</a:t>
            </a:r>
            <a:r>
              <a:rPr lang="en-US" sz="2400" u="sng"/>
              <a:t>: </a:t>
            </a:r>
            <a:r>
              <a:rPr lang="en-US" sz="2400" b="1" u="sng"/>
              <a:t>问候</a:t>
            </a:r>
            <a:r>
              <a:rPr lang="en-US" sz="2400" u="sng"/>
              <a:t> </a:t>
            </a:r>
            <a:endParaRPr/>
          </a:p>
          <a:p>
            <a:pPr marL="0" lvl="0" indent="0" algn="l" rtl="0">
              <a:lnSpc>
                <a:spcPct val="90000"/>
              </a:lnSpc>
              <a:spcBef>
                <a:spcPts val="1000"/>
              </a:spcBef>
              <a:spcAft>
                <a:spcPts val="0"/>
              </a:spcAft>
              <a:buClr>
                <a:schemeClr val="dk1"/>
              </a:buClr>
              <a:buSzPct val="100000"/>
              <a:buNone/>
            </a:pPr>
            <a:endParaRPr sz="2400" u="sng"/>
          </a:p>
          <a:p>
            <a:pPr marL="0" lvl="0" indent="0" algn="l" rtl="0">
              <a:lnSpc>
                <a:spcPct val="90000"/>
              </a:lnSpc>
              <a:spcBef>
                <a:spcPts val="1000"/>
              </a:spcBef>
              <a:spcAft>
                <a:spcPts val="0"/>
              </a:spcAft>
              <a:buClr>
                <a:schemeClr val="dk1"/>
              </a:buClr>
              <a:buSzPct val="100000"/>
              <a:buNone/>
            </a:pPr>
            <a:r>
              <a:rPr lang="en-US" sz="2400" b="1" u="sng"/>
              <a:t>Part 2</a:t>
            </a:r>
            <a:r>
              <a:rPr lang="en-US" sz="2400" u="sng"/>
              <a:t>: </a:t>
            </a:r>
            <a:r>
              <a:rPr lang="en-US" sz="2400" b="1" u="sng"/>
              <a:t>表示理解 </a:t>
            </a:r>
            <a:endParaRPr/>
          </a:p>
          <a:p>
            <a:pPr marL="685800" lvl="1" indent="-228600" algn="l" rtl="0">
              <a:lnSpc>
                <a:spcPct val="90000"/>
              </a:lnSpc>
              <a:spcBef>
                <a:spcPts val="500"/>
              </a:spcBef>
              <a:spcAft>
                <a:spcPts val="0"/>
              </a:spcAft>
              <a:buClr>
                <a:schemeClr val="dk1"/>
              </a:buClr>
              <a:buSzPct val="100000"/>
              <a:buChar char="•"/>
            </a:pPr>
            <a:r>
              <a:rPr lang="en-US" sz="2400"/>
              <a:t>有许多人因为...而...，对此，我完全理解。我也觉得...</a:t>
            </a:r>
            <a:endParaRPr/>
          </a:p>
          <a:p>
            <a:pPr marL="685800" lvl="1" indent="-228600" algn="l" rtl="0">
              <a:lnSpc>
                <a:spcPct val="90000"/>
              </a:lnSpc>
              <a:spcBef>
                <a:spcPts val="500"/>
              </a:spcBef>
              <a:spcAft>
                <a:spcPts val="0"/>
              </a:spcAft>
              <a:buClr>
                <a:schemeClr val="dk1"/>
              </a:buClr>
              <a:buSzPct val="100000"/>
              <a:buChar char="•"/>
            </a:pPr>
            <a:r>
              <a:rPr lang="en-US" sz="2400"/>
              <a:t>有些人对...不以为然，我却认为...</a:t>
            </a:r>
            <a:endParaRPr/>
          </a:p>
          <a:p>
            <a:pPr marL="457200" lvl="1" indent="0" algn="l" rtl="0">
              <a:lnSpc>
                <a:spcPct val="90000"/>
              </a:lnSpc>
              <a:spcBef>
                <a:spcPts val="500"/>
              </a:spcBef>
              <a:spcAft>
                <a:spcPts val="0"/>
              </a:spcAft>
              <a:buClr>
                <a:schemeClr val="dk1"/>
              </a:buClr>
              <a:buSzPct val="100000"/>
              <a:buNone/>
            </a:pPr>
            <a:endParaRPr sz="2400"/>
          </a:p>
          <a:p>
            <a:pPr marL="0" lvl="0" indent="0" algn="l" rtl="0">
              <a:lnSpc>
                <a:spcPct val="90000"/>
              </a:lnSpc>
              <a:spcBef>
                <a:spcPts val="1000"/>
              </a:spcBef>
              <a:spcAft>
                <a:spcPts val="0"/>
              </a:spcAft>
              <a:buClr>
                <a:schemeClr val="dk1"/>
              </a:buClr>
              <a:buSzPct val="100000"/>
              <a:buNone/>
            </a:pPr>
            <a:r>
              <a:rPr lang="en-US" sz="2400" b="1" u="sng"/>
              <a:t>Part 3</a:t>
            </a:r>
            <a:r>
              <a:rPr lang="en-US" sz="2400" u="sng"/>
              <a:t>: </a:t>
            </a:r>
            <a:r>
              <a:rPr lang="en-US" sz="2400" b="1" u="sng"/>
              <a:t>提出论点</a:t>
            </a:r>
            <a:r>
              <a:rPr lang="en-US" sz="2400" u="sng"/>
              <a:t> </a:t>
            </a:r>
            <a:r>
              <a:rPr lang="en-US" sz="2400"/>
              <a:t>– </a:t>
            </a:r>
            <a:r>
              <a:rPr lang="en-US" sz="2400" b="1" i="1"/>
              <a:t>分析利弊</a:t>
            </a:r>
            <a:endParaRPr sz="2400" b="1" i="1"/>
          </a:p>
          <a:p>
            <a:pPr marL="685800" lvl="1" indent="-228600" algn="l" rtl="0">
              <a:lnSpc>
                <a:spcPct val="90000"/>
              </a:lnSpc>
              <a:spcBef>
                <a:spcPts val="500"/>
              </a:spcBef>
              <a:spcAft>
                <a:spcPts val="0"/>
              </a:spcAft>
              <a:buClr>
                <a:schemeClr val="dk1"/>
              </a:buClr>
              <a:buSzPct val="100000"/>
              <a:buChar char="•"/>
            </a:pPr>
            <a:r>
              <a:rPr lang="en-US" sz="2400"/>
              <a:t>尽管...，然而...</a:t>
            </a:r>
            <a:endParaRPr/>
          </a:p>
          <a:p>
            <a:pPr marL="685800" lvl="1" indent="-228600" algn="l" rtl="0">
              <a:lnSpc>
                <a:spcPct val="90000"/>
              </a:lnSpc>
              <a:spcBef>
                <a:spcPts val="500"/>
              </a:spcBef>
              <a:spcAft>
                <a:spcPts val="0"/>
              </a:spcAft>
              <a:buClr>
                <a:schemeClr val="dk1"/>
              </a:buClr>
              <a:buSzPct val="100000"/>
              <a:buChar char="•"/>
            </a:pPr>
            <a:r>
              <a:rPr lang="en-US" sz="2400"/>
              <a:t>你有没有想过，如果/假如...，...</a:t>
            </a:r>
            <a:endParaRPr/>
          </a:p>
          <a:p>
            <a:pPr marL="685800" lvl="1" indent="-228600" algn="l" rtl="0">
              <a:lnSpc>
                <a:spcPct val="90000"/>
              </a:lnSpc>
              <a:spcBef>
                <a:spcPts val="500"/>
              </a:spcBef>
              <a:spcAft>
                <a:spcPts val="0"/>
              </a:spcAft>
              <a:buClr>
                <a:schemeClr val="dk1"/>
              </a:buClr>
              <a:buSzPct val="100000"/>
              <a:buChar char="•"/>
            </a:pPr>
            <a:r>
              <a:rPr lang="en-US" sz="2400"/>
              <a:t>根据...报导/研究/统计，...，此外，...</a:t>
            </a:r>
            <a:r>
              <a:rPr lang="en-US" sz="2400" i="1"/>
              <a:t>（举例）</a:t>
            </a:r>
            <a:endParaRPr sz="2400" i="1"/>
          </a:p>
          <a:p>
            <a:pPr marL="685800" lvl="1" indent="-110490" algn="l" rtl="0">
              <a:lnSpc>
                <a:spcPct val="90000"/>
              </a:lnSpc>
              <a:spcBef>
                <a:spcPts val="500"/>
              </a:spcBef>
              <a:spcAft>
                <a:spcPts val="0"/>
              </a:spcAft>
              <a:buClr>
                <a:schemeClr val="dk1"/>
              </a:buClr>
              <a:buSzPct val="100000"/>
              <a:buNone/>
            </a:pPr>
            <a:endParaRPr sz="2400"/>
          </a:p>
          <a:p>
            <a:pPr marL="0" lvl="0" indent="0" algn="l" rtl="0">
              <a:lnSpc>
                <a:spcPct val="90000"/>
              </a:lnSpc>
              <a:spcBef>
                <a:spcPts val="1000"/>
              </a:spcBef>
              <a:spcAft>
                <a:spcPts val="0"/>
              </a:spcAft>
              <a:buClr>
                <a:schemeClr val="dk1"/>
              </a:buClr>
              <a:buSzPct val="100000"/>
              <a:buNone/>
            </a:pPr>
            <a:r>
              <a:rPr lang="en-US" sz="2400" b="1" u="sng"/>
              <a:t>Part 4:</a:t>
            </a:r>
            <a:r>
              <a:rPr lang="en-US" sz="2400" u="sng"/>
              <a:t> </a:t>
            </a:r>
            <a:r>
              <a:rPr lang="en-US" sz="2400" b="1" u="sng"/>
              <a:t>提出建议 </a:t>
            </a:r>
            <a:r>
              <a:rPr lang="en-US" sz="2400" b="1" i="1"/>
              <a:t>–对JJ有什么好处</a:t>
            </a:r>
            <a:endParaRPr sz="2400" b="1" i="1"/>
          </a:p>
          <a:p>
            <a:pPr marL="685800" lvl="1" indent="-228600" algn="l" rtl="0">
              <a:lnSpc>
                <a:spcPct val="90000"/>
              </a:lnSpc>
              <a:spcBef>
                <a:spcPts val="500"/>
              </a:spcBef>
              <a:spcAft>
                <a:spcPts val="0"/>
              </a:spcAft>
              <a:buClr>
                <a:schemeClr val="dk1"/>
              </a:buClr>
              <a:buSzPct val="100000"/>
              <a:buChar char="•"/>
            </a:pPr>
            <a:r>
              <a:rPr lang="en-US" sz="2400"/>
              <a:t>说了这么多，你想不想...？这样可以...</a:t>
            </a:r>
            <a:endParaRPr/>
          </a:p>
          <a:p>
            <a:pPr marL="685800" lvl="1" indent="-228600" algn="l" rtl="0">
              <a:lnSpc>
                <a:spcPct val="90000"/>
              </a:lnSpc>
              <a:spcBef>
                <a:spcPts val="500"/>
              </a:spcBef>
              <a:spcAft>
                <a:spcPts val="0"/>
              </a:spcAft>
              <a:buClr>
                <a:schemeClr val="dk1"/>
              </a:buClr>
              <a:buSzPct val="100000"/>
              <a:buChar char="•"/>
            </a:pPr>
            <a:r>
              <a:rPr lang="en-US" sz="2400"/>
              <a:t>如果你...，可能会...。你认为呢？</a:t>
            </a:r>
            <a:endParaRPr sz="2400"/>
          </a:p>
        </p:txBody>
      </p:sp>
      <p:sp>
        <p:nvSpPr>
          <p:cNvPr id="286" name="Google Shape;286;p21"/>
          <p:cNvSpPr/>
          <p:nvPr/>
        </p:nvSpPr>
        <p:spPr>
          <a:xfrm>
            <a:off x="1341101" y="652438"/>
            <a:ext cx="1069383" cy="929899"/>
          </a:xfrm>
          <a:prstGeom prst="heptagon">
            <a:avLst>
              <a:gd name="hf" fmla="val 102572"/>
              <a:gd name="vf" fmla="val 105210"/>
            </a:avLst>
          </a:prstGeom>
          <a:solidFill>
            <a:srgbClr val="8DA9DB"/>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chemeClr val="lt1"/>
                </a:solidFill>
                <a:latin typeface="Calibri"/>
                <a:ea typeface="Calibri"/>
                <a:cs typeface="Calibri"/>
                <a:sym typeface="Calibri"/>
              </a:rPr>
              <a:t>4</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p>
            <a:pPr marL="0" marR="0" lvl="0" indent="0" algn="ctr" rtl="0">
              <a:lnSpc>
                <a:spcPct val="85000"/>
              </a:lnSpc>
              <a:spcBef>
                <a:spcPts val="0"/>
              </a:spcBef>
              <a:spcAft>
                <a:spcPts val="0"/>
              </a:spcAft>
              <a:buClr>
                <a:srgbClr val="0070C0"/>
              </a:buClr>
              <a:buSzPts val="4800"/>
              <a:buFont typeface="KaiTi"/>
              <a:buNone/>
            </a:pPr>
            <a:r>
              <a:rPr lang="en-US" sz="4800" b="1" i="0" u="none" strike="noStrike" cap="none">
                <a:solidFill>
                  <a:srgbClr val="0070C0"/>
                </a:solidFill>
                <a:latin typeface="KaiTi"/>
                <a:ea typeface="KaiTi"/>
                <a:cs typeface="KaiTi"/>
                <a:sym typeface="KaiTi"/>
              </a:rPr>
              <a:t>作文：给JJ的一封信</a:t>
            </a:r>
            <a:br>
              <a:rPr lang="en-US" sz="4800" b="1" i="0" u="none" strike="noStrike" cap="none">
                <a:solidFill>
                  <a:schemeClr val="accent2"/>
                </a:solidFill>
                <a:latin typeface="Arial"/>
                <a:ea typeface="Arial"/>
                <a:cs typeface="Arial"/>
                <a:sym typeface="Arial"/>
              </a:rPr>
            </a:br>
            <a:r>
              <a:rPr lang="en-US" sz="4000" b="1" i="0" u="none" strike="noStrike" cap="none">
                <a:solidFill>
                  <a:schemeClr val="dk1"/>
                </a:solidFill>
                <a:latin typeface="STKaiti"/>
                <a:ea typeface="STKaiti"/>
                <a:cs typeface="STKaiti"/>
                <a:sym typeface="STKaiti"/>
              </a:rPr>
              <a:t>An e-mail to JJ </a:t>
            </a:r>
            <a:endParaRPr sz="3200" b="0" i="0" u="none" strike="noStrike" cap="none">
              <a:solidFill>
                <a:schemeClr val="dk1"/>
              </a:solidFill>
              <a:latin typeface="Calibri"/>
              <a:ea typeface="Calibri"/>
              <a:cs typeface="Calibri"/>
              <a:sym typeface="Calibri"/>
            </a:endParaRPr>
          </a:p>
        </p:txBody>
      </p:sp>
      <p:sp>
        <p:nvSpPr>
          <p:cNvPr id="293" name="Google Shape;293;p22"/>
          <p:cNvSpPr txBox="1">
            <a:spLocks noGrp="1"/>
          </p:cNvSpPr>
          <p:nvPr>
            <p:ph type="body" idx="1"/>
          </p:nvPr>
        </p:nvSpPr>
        <p:spPr>
          <a:xfrm>
            <a:off x="1097280" y="1759196"/>
            <a:ext cx="10058400" cy="4291084"/>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b="1"/>
              <a:t>Rubric</a:t>
            </a:r>
            <a:endParaRPr sz="2400"/>
          </a:p>
          <a:p>
            <a:pPr marL="228600" lvl="0" indent="-127000" algn="l" rtl="0">
              <a:lnSpc>
                <a:spcPct val="90000"/>
              </a:lnSpc>
              <a:spcBef>
                <a:spcPts val="1000"/>
              </a:spcBef>
              <a:spcAft>
                <a:spcPts val="0"/>
              </a:spcAft>
              <a:buClr>
                <a:schemeClr val="dk1"/>
              </a:buClr>
              <a:buSzPts val="1600"/>
              <a:buNone/>
            </a:pPr>
            <a:endParaRPr sz="1600" b="1"/>
          </a:p>
        </p:txBody>
      </p:sp>
      <p:graphicFrame>
        <p:nvGraphicFramePr>
          <p:cNvPr id="294" name="Google Shape;294;p22"/>
          <p:cNvGraphicFramePr/>
          <p:nvPr/>
        </p:nvGraphicFramePr>
        <p:xfrm>
          <a:off x="762758" y="2180524"/>
          <a:ext cx="3000000" cy="3000000"/>
        </p:xfrm>
        <a:graphic>
          <a:graphicData uri="http://schemas.openxmlformats.org/drawingml/2006/table">
            <a:tbl>
              <a:tblPr firstRow="1" bandRow="1">
                <a:noFill/>
                <a:tableStyleId>{F5896258-CF7B-402D-8987-128FEDBAD43F}</a:tableStyleId>
              </a:tblPr>
              <a:tblGrid>
                <a:gridCol w="2668525">
                  <a:extLst>
                    <a:ext uri="{9D8B030D-6E8A-4147-A177-3AD203B41FA5}">
                      <a16:colId xmlns:a16="http://schemas.microsoft.com/office/drawing/2014/main" val="20000"/>
                    </a:ext>
                  </a:extLst>
                </a:gridCol>
                <a:gridCol w="2668525">
                  <a:extLst>
                    <a:ext uri="{9D8B030D-6E8A-4147-A177-3AD203B41FA5}">
                      <a16:colId xmlns:a16="http://schemas.microsoft.com/office/drawing/2014/main" val="20001"/>
                    </a:ext>
                  </a:extLst>
                </a:gridCol>
                <a:gridCol w="2668525">
                  <a:extLst>
                    <a:ext uri="{9D8B030D-6E8A-4147-A177-3AD203B41FA5}">
                      <a16:colId xmlns:a16="http://schemas.microsoft.com/office/drawing/2014/main" val="20002"/>
                    </a:ext>
                  </a:extLst>
                </a:gridCol>
                <a:gridCol w="2668525">
                  <a:extLst>
                    <a:ext uri="{9D8B030D-6E8A-4147-A177-3AD203B41FA5}">
                      <a16:colId xmlns:a16="http://schemas.microsoft.com/office/drawing/2014/main" val="20003"/>
                    </a:ext>
                  </a:extLst>
                </a:gridCol>
              </a:tblGrid>
              <a:tr h="663250">
                <a:tc>
                  <a:txBody>
                    <a:bodyPr/>
                    <a:lstStyle/>
                    <a:p>
                      <a:pPr marL="0" marR="0" lvl="0" indent="0" algn="ctr" rtl="0">
                        <a:spcBef>
                          <a:spcPts val="0"/>
                        </a:spcBef>
                        <a:spcAft>
                          <a:spcPts val="0"/>
                        </a:spcAft>
                        <a:buNone/>
                      </a:pPr>
                      <a:r>
                        <a:rPr lang="en-US" sz="2000" b="1">
                          <a:latin typeface="Arial Narrow"/>
                          <a:ea typeface="Arial Narrow"/>
                          <a:cs typeface="Arial Narrow"/>
                          <a:sym typeface="Arial Narrow"/>
                        </a:rPr>
                        <a:t>Grading Rubric</a:t>
                      </a:r>
                      <a:endParaRPr sz="2000">
                        <a:latin typeface="Calibri"/>
                        <a:ea typeface="Calibri"/>
                        <a:cs typeface="Calibri"/>
                        <a:sym typeface="Calibri"/>
                      </a:endParaRPr>
                    </a:p>
                  </a:txBody>
                  <a:tcPr marL="68575" marR="68575" marT="0" marB="0" anchor="ctr"/>
                </a:tc>
                <a:tc>
                  <a:txBody>
                    <a:bodyPr/>
                    <a:lstStyle/>
                    <a:p>
                      <a:pPr marL="0" marR="0" lvl="0" indent="0" algn="ctr" rtl="0">
                        <a:spcBef>
                          <a:spcPts val="0"/>
                        </a:spcBef>
                        <a:spcAft>
                          <a:spcPts val="0"/>
                        </a:spcAft>
                        <a:buNone/>
                      </a:pPr>
                      <a:r>
                        <a:rPr lang="en-US" sz="2000" b="1">
                          <a:latin typeface="Arial Narrow"/>
                          <a:ea typeface="Arial Narrow"/>
                          <a:cs typeface="Arial Narrow"/>
                          <a:sym typeface="Arial Narrow"/>
                        </a:rPr>
                        <a:t>Exceeds Expectations</a:t>
                      </a:r>
                      <a:endParaRPr sz="2000">
                        <a:latin typeface="Calibri"/>
                        <a:ea typeface="Calibri"/>
                        <a:cs typeface="Calibri"/>
                        <a:sym typeface="Calibri"/>
                      </a:endParaRPr>
                    </a:p>
                    <a:p>
                      <a:pPr marL="0" marR="0" lvl="0" indent="0" algn="ctr" rtl="0">
                        <a:spcBef>
                          <a:spcPts val="0"/>
                        </a:spcBef>
                        <a:spcAft>
                          <a:spcPts val="0"/>
                        </a:spcAft>
                        <a:buNone/>
                      </a:pPr>
                      <a:r>
                        <a:rPr lang="en-US" sz="2000" b="1">
                          <a:latin typeface="Arial Narrow"/>
                          <a:ea typeface="Arial Narrow"/>
                          <a:cs typeface="Arial Narrow"/>
                          <a:sym typeface="Arial Narrow"/>
                        </a:rPr>
                        <a:t>100%</a:t>
                      </a:r>
                      <a:endParaRPr sz="2000">
                        <a:latin typeface="Calibri"/>
                        <a:ea typeface="Calibri"/>
                        <a:cs typeface="Calibri"/>
                        <a:sym typeface="Calibri"/>
                      </a:endParaRPr>
                    </a:p>
                  </a:txBody>
                  <a:tcPr marL="68575" marR="68575" marT="0" marB="0" anchor="ctr"/>
                </a:tc>
                <a:tc>
                  <a:txBody>
                    <a:bodyPr/>
                    <a:lstStyle/>
                    <a:p>
                      <a:pPr marL="0" marR="0" lvl="0" indent="0" algn="ctr" rtl="0">
                        <a:spcBef>
                          <a:spcPts val="0"/>
                        </a:spcBef>
                        <a:spcAft>
                          <a:spcPts val="0"/>
                        </a:spcAft>
                        <a:buNone/>
                      </a:pPr>
                      <a:r>
                        <a:rPr lang="en-US" sz="2000" b="1">
                          <a:latin typeface="Arial Narrow"/>
                          <a:ea typeface="Arial Narrow"/>
                          <a:cs typeface="Arial Narrow"/>
                          <a:sym typeface="Arial Narrow"/>
                        </a:rPr>
                        <a:t>Meets Expectations</a:t>
                      </a:r>
                      <a:endParaRPr sz="2000">
                        <a:latin typeface="Calibri"/>
                        <a:ea typeface="Calibri"/>
                        <a:cs typeface="Calibri"/>
                        <a:sym typeface="Calibri"/>
                      </a:endParaRPr>
                    </a:p>
                    <a:p>
                      <a:pPr marL="0" marR="0" lvl="0" indent="0" algn="ctr" rtl="0">
                        <a:spcBef>
                          <a:spcPts val="0"/>
                        </a:spcBef>
                        <a:spcAft>
                          <a:spcPts val="0"/>
                        </a:spcAft>
                        <a:buNone/>
                      </a:pPr>
                      <a:r>
                        <a:rPr lang="en-US" sz="2000" b="1">
                          <a:latin typeface="Arial Narrow"/>
                          <a:ea typeface="Arial Narrow"/>
                          <a:cs typeface="Arial Narrow"/>
                          <a:sym typeface="Arial Narrow"/>
                        </a:rPr>
                        <a:t>75%</a:t>
                      </a:r>
                      <a:endParaRPr sz="2000">
                        <a:latin typeface="Calibri"/>
                        <a:ea typeface="Calibri"/>
                        <a:cs typeface="Calibri"/>
                        <a:sym typeface="Calibri"/>
                      </a:endParaRPr>
                    </a:p>
                  </a:txBody>
                  <a:tcPr marL="68575" marR="68575" marT="0" marB="0" anchor="ctr"/>
                </a:tc>
                <a:tc>
                  <a:txBody>
                    <a:bodyPr/>
                    <a:lstStyle/>
                    <a:p>
                      <a:pPr marL="0" marR="0" lvl="0" indent="0" algn="ctr" rtl="0">
                        <a:spcBef>
                          <a:spcPts val="0"/>
                        </a:spcBef>
                        <a:spcAft>
                          <a:spcPts val="0"/>
                        </a:spcAft>
                        <a:buNone/>
                      </a:pPr>
                      <a:r>
                        <a:rPr lang="en-US" sz="2000" b="1">
                          <a:latin typeface="Arial Narrow"/>
                          <a:ea typeface="Arial Narrow"/>
                          <a:cs typeface="Arial Narrow"/>
                          <a:sym typeface="Arial Narrow"/>
                        </a:rPr>
                        <a:t>Does Not Meet Expectations</a:t>
                      </a:r>
                      <a:endParaRPr sz="2000">
                        <a:latin typeface="Calibri"/>
                        <a:ea typeface="Calibri"/>
                        <a:cs typeface="Calibri"/>
                        <a:sym typeface="Calibri"/>
                      </a:endParaRPr>
                    </a:p>
                    <a:p>
                      <a:pPr marL="0" marR="0" lvl="0" indent="0" algn="ctr" rtl="0">
                        <a:spcBef>
                          <a:spcPts val="0"/>
                        </a:spcBef>
                        <a:spcAft>
                          <a:spcPts val="0"/>
                        </a:spcAft>
                        <a:buNone/>
                      </a:pPr>
                      <a:r>
                        <a:rPr lang="en-US" sz="2000" b="1">
                          <a:latin typeface="Arial Narrow"/>
                          <a:ea typeface="Arial Narrow"/>
                          <a:cs typeface="Arial Narrow"/>
                          <a:sym typeface="Arial Narrow"/>
                        </a:rPr>
                        <a:t>50% or below</a:t>
                      </a:r>
                      <a:endParaRPr sz="2000">
                        <a:latin typeface="Calibri"/>
                        <a:ea typeface="Calibri"/>
                        <a:cs typeface="Calibri"/>
                        <a:sym typeface="Calibri"/>
                      </a:endParaRPr>
                    </a:p>
                  </a:txBody>
                  <a:tcPr marL="68575" marR="68575" marT="0" marB="0" anchor="ctr"/>
                </a:tc>
                <a:extLst>
                  <a:ext uri="{0D108BD9-81ED-4DB2-BD59-A6C34878D82A}">
                    <a16:rowId xmlns:a16="http://schemas.microsoft.com/office/drawing/2014/main" val="10000"/>
                  </a:ext>
                </a:extLst>
              </a:tr>
              <a:tr h="663250">
                <a:tc>
                  <a:txBody>
                    <a:bodyPr/>
                    <a:lstStyle/>
                    <a:p>
                      <a:pPr marL="0" marR="0" lvl="0" indent="0" algn="ctr" rtl="0">
                        <a:spcBef>
                          <a:spcPts val="0"/>
                        </a:spcBef>
                        <a:spcAft>
                          <a:spcPts val="0"/>
                        </a:spcAft>
                        <a:buNone/>
                      </a:pPr>
                      <a:r>
                        <a:rPr lang="en-US" sz="2000" b="1">
                          <a:latin typeface="Arial Narrow"/>
                          <a:ea typeface="Arial Narrow"/>
                          <a:cs typeface="Arial Narrow"/>
                          <a:sym typeface="Arial Narrow"/>
                        </a:rPr>
                        <a:t> Text Type</a:t>
                      </a:r>
                      <a:endParaRPr sz="2000">
                        <a:latin typeface="Calibri"/>
                        <a:ea typeface="Calibri"/>
                        <a:cs typeface="Calibri"/>
                        <a:sym typeface="Calibri"/>
                      </a:endParaRPr>
                    </a:p>
                  </a:txBody>
                  <a:tcPr marL="68575" marR="68575" marT="0" marB="0" anchor="ctr"/>
                </a:tc>
                <a:tc>
                  <a:txBody>
                    <a:bodyPr/>
                    <a:lstStyle/>
                    <a:p>
                      <a:pPr marL="0" marR="0" lvl="0" indent="0" algn="l" rtl="0">
                        <a:spcBef>
                          <a:spcPts val="0"/>
                        </a:spcBef>
                        <a:spcAft>
                          <a:spcPts val="0"/>
                        </a:spcAft>
                        <a:buNone/>
                      </a:pPr>
                      <a:r>
                        <a:rPr lang="en-US" sz="1400">
                          <a:latin typeface="Arial Narrow"/>
                          <a:ea typeface="Arial Narrow"/>
                          <a:cs typeface="Arial Narrow"/>
                          <a:sym typeface="Arial Narrow"/>
                        </a:rPr>
                        <a:t>Writes in paragraphs and connected sentences</a:t>
                      </a:r>
                      <a:endParaRPr sz="1400">
                        <a:latin typeface="Calibri"/>
                        <a:ea typeface="Calibri"/>
                        <a:cs typeface="Calibri"/>
                        <a:sym typeface="Calibri"/>
                      </a:endParaRPr>
                    </a:p>
                  </a:txBody>
                  <a:tcPr marL="68575" marR="68575" marT="0" marB="0" anchor="ctr"/>
                </a:tc>
                <a:tc>
                  <a:txBody>
                    <a:bodyPr/>
                    <a:lstStyle/>
                    <a:p>
                      <a:pPr marL="0" marR="0" lvl="0" indent="0" algn="l" rtl="0">
                        <a:spcBef>
                          <a:spcPts val="0"/>
                        </a:spcBef>
                        <a:spcAft>
                          <a:spcPts val="0"/>
                        </a:spcAft>
                        <a:buNone/>
                      </a:pPr>
                      <a:r>
                        <a:rPr lang="en-US" sz="1400">
                          <a:latin typeface="Arial Narrow"/>
                          <a:ea typeface="Arial Narrow"/>
                          <a:cs typeface="Arial Narrow"/>
                          <a:sym typeface="Arial Narrow"/>
                        </a:rPr>
                        <a:t>Writes in paragraphs sometimes, but mostly connected sentences.</a:t>
                      </a:r>
                      <a:endParaRPr sz="1400">
                        <a:latin typeface="Calibri"/>
                        <a:ea typeface="Calibri"/>
                        <a:cs typeface="Calibri"/>
                        <a:sym typeface="Calibri"/>
                      </a:endParaRPr>
                    </a:p>
                  </a:txBody>
                  <a:tcPr marL="68575" marR="68575" marT="0" marB="0" anchor="ctr"/>
                </a:tc>
                <a:tc>
                  <a:txBody>
                    <a:bodyPr/>
                    <a:lstStyle/>
                    <a:p>
                      <a:pPr marL="0" marR="0" lvl="0" indent="0" algn="l" rtl="0">
                        <a:spcBef>
                          <a:spcPts val="0"/>
                        </a:spcBef>
                        <a:spcAft>
                          <a:spcPts val="0"/>
                        </a:spcAft>
                        <a:buNone/>
                      </a:pPr>
                      <a:r>
                        <a:rPr lang="en-US" sz="1400">
                          <a:latin typeface="Arial Narrow"/>
                          <a:ea typeface="Arial Narrow"/>
                          <a:cs typeface="Arial Narrow"/>
                          <a:sym typeface="Arial Narrow"/>
                        </a:rPr>
                        <a:t>Writes in strings of sentences, some complex sentences</a:t>
                      </a:r>
                      <a:endParaRPr sz="1400">
                        <a:latin typeface="Calibri"/>
                        <a:ea typeface="Calibri"/>
                        <a:cs typeface="Calibri"/>
                        <a:sym typeface="Calibri"/>
                      </a:endParaRPr>
                    </a:p>
                  </a:txBody>
                  <a:tcPr marL="68575" marR="68575" marT="0" marB="0" anchor="ctr"/>
                </a:tc>
                <a:extLst>
                  <a:ext uri="{0D108BD9-81ED-4DB2-BD59-A6C34878D82A}">
                    <a16:rowId xmlns:a16="http://schemas.microsoft.com/office/drawing/2014/main" val="10001"/>
                  </a:ext>
                </a:extLst>
              </a:tr>
              <a:tr h="663250">
                <a:tc>
                  <a:txBody>
                    <a:bodyPr/>
                    <a:lstStyle/>
                    <a:p>
                      <a:pPr marL="0" marR="0" lvl="0" indent="0" algn="ctr" rtl="0">
                        <a:spcBef>
                          <a:spcPts val="0"/>
                        </a:spcBef>
                        <a:spcAft>
                          <a:spcPts val="0"/>
                        </a:spcAft>
                        <a:buNone/>
                      </a:pPr>
                      <a:endParaRPr sz="2000" b="1">
                        <a:latin typeface="Arial Narrow"/>
                        <a:ea typeface="Arial Narrow"/>
                        <a:cs typeface="Arial Narrow"/>
                        <a:sym typeface="Arial Narrow"/>
                      </a:endParaRPr>
                    </a:p>
                    <a:p>
                      <a:pPr marL="0" marR="0" lvl="0" indent="0" algn="ctr" rtl="0">
                        <a:spcBef>
                          <a:spcPts val="0"/>
                        </a:spcBef>
                        <a:spcAft>
                          <a:spcPts val="0"/>
                        </a:spcAft>
                        <a:buNone/>
                      </a:pPr>
                      <a:r>
                        <a:rPr lang="en-US" sz="2000" b="1">
                          <a:latin typeface="Arial Narrow"/>
                          <a:ea typeface="Arial Narrow"/>
                          <a:cs typeface="Arial Narrow"/>
                          <a:sym typeface="Arial Narrow"/>
                        </a:rPr>
                        <a:t>Organization &amp; Structure</a:t>
                      </a:r>
                      <a:endParaRPr sz="2000">
                        <a:latin typeface="Calibri"/>
                        <a:ea typeface="Calibri"/>
                        <a:cs typeface="Calibri"/>
                        <a:sym typeface="Calibri"/>
                      </a:endParaRPr>
                    </a:p>
                    <a:p>
                      <a:pPr marL="0" marR="0" lvl="0" indent="0" algn="ctr" rtl="0">
                        <a:spcBef>
                          <a:spcPts val="0"/>
                        </a:spcBef>
                        <a:spcAft>
                          <a:spcPts val="0"/>
                        </a:spcAft>
                        <a:buNone/>
                      </a:pPr>
                      <a:endParaRPr sz="2000">
                        <a:latin typeface="Calibri"/>
                        <a:ea typeface="Calibri"/>
                        <a:cs typeface="Calibri"/>
                        <a:sym typeface="Calibri"/>
                      </a:endParaRPr>
                    </a:p>
                  </a:txBody>
                  <a:tcPr marL="68575" marR="68575" marT="0" marB="0" anchor="ctr"/>
                </a:tc>
                <a:tc>
                  <a:txBody>
                    <a:bodyPr/>
                    <a:lstStyle/>
                    <a:p>
                      <a:pPr marL="0" marR="0" lvl="0" indent="0" algn="l" rtl="0">
                        <a:spcBef>
                          <a:spcPts val="0"/>
                        </a:spcBef>
                        <a:spcAft>
                          <a:spcPts val="0"/>
                        </a:spcAft>
                        <a:buNone/>
                      </a:pPr>
                      <a:r>
                        <a:rPr lang="en-US" sz="1400">
                          <a:latin typeface="Arial Narrow"/>
                          <a:ea typeface="Arial Narrow"/>
                          <a:cs typeface="Arial Narrow"/>
                          <a:sym typeface="Arial Narrow"/>
                        </a:rPr>
                        <a:t>Organizes writing in a logical manner with some cohesive devices.  Writes with fluency. Includes anecdotes and detailed examples.</a:t>
                      </a:r>
                      <a:endParaRPr sz="1400">
                        <a:latin typeface="Calibri"/>
                        <a:ea typeface="Calibri"/>
                        <a:cs typeface="Calibri"/>
                        <a:sym typeface="Calibri"/>
                      </a:endParaRPr>
                    </a:p>
                  </a:txBody>
                  <a:tcPr marL="68575" marR="68575" marT="0" marB="0" anchor="ctr"/>
                </a:tc>
                <a:tc>
                  <a:txBody>
                    <a:bodyPr/>
                    <a:lstStyle/>
                    <a:p>
                      <a:pPr marL="0" marR="0" lvl="0" indent="0" algn="l" rtl="0">
                        <a:spcBef>
                          <a:spcPts val="0"/>
                        </a:spcBef>
                        <a:spcAft>
                          <a:spcPts val="0"/>
                        </a:spcAft>
                        <a:buNone/>
                      </a:pPr>
                      <a:r>
                        <a:rPr lang="en-US" sz="1400">
                          <a:latin typeface="Arial Narrow"/>
                          <a:ea typeface="Arial Narrow"/>
                          <a:cs typeface="Arial Narrow"/>
                          <a:sym typeface="Arial Narrow"/>
                        </a:rPr>
                        <a:t>Organizes writing in a logical manner with few cohesive devices.  Pauses a few times, disrupting the flow.</a:t>
                      </a:r>
                      <a:endParaRPr sz="1400">
                        <a:latin typeface="Calibri"/>
                        <a:ea typeface="Calibri"/>
                        <a:cs typeface="Calibri"/>
                        <a:sym typeface="Calibri"/>
                      </a:endParaRPr>
                    </a:p>
                  </a:txBody>
                  <a:tcPr marL="68575" marR="68575" marT="0" marB="0" anchor="ctr"/>
                </a:tc>
                <a:tc>
                  <a:txBody>
                    <a:bodyPr/>
                    <a:lstStyle/>
                    <a:p>
                      <a:pPr marL="0" marR="0" lvl="0" indent="0" algn="l" rtl="0">
                        <a:spcBef>
                          <a:spcPts val="0"/>
                        </a:spcBef>
                        <a:spcAft>
                          <a:spcPts val="0"/>
                        </a:spcAft>
                        <a:buNone/>
                      </a:pPr>
                      <a:r>
                        <a:rPr lang="en-US" sz="1400">
                          <a:latin typeface="Arial Narrow"/>
                          <a:ea typeface="Arial Narrow"/>
                          <a:cs typeface="Arial Narrow"/>
                          <a:sym typeface="Arial Narrow"/>
                        </a:rPr>
                        <a:t>Focuses mostly on task completion; paying little attention to organization and flow of writing.</a:t>
                      </a:r>
                      <a:endParaRPr sz="1400">
                        <a:latin typeface="Calibri"/>
                        <a:ea typeface="Calibri"/>
                        <a:cs typeface="Calibri"/>
                        <a:sym typeface="Calibri"/>
                      </a:endParaRPr>
                    </a:p>
                  </a:txBody>
                  <a:tcPr marL="68575" marR="68575" marT="0" marB="0" anchor="ctr"/>
                </a:tc>
                <a:extLst>
                  <a:ext uri="{0D108BD9-81ED-4DB2-BD59-A6C34878D82A}">
                    <a16:rowId xmlns:a16="http://schemas.microsoft.com/office/drawing/2014/main" val="10002"/>
                  </a:ext>
                </a:extLst>
              </a:tr>
              <a:tr h="874800">
                <a:tc>
                  <a:txBody>
                    <a:bodyPr/>
                    <a:lstStyle/>
                    <a:p>
                      <a:pPr marL="0" marR="0" lvl="0" indent="0" algn="ctr" rtl="0">
                        <a:spcBef>
                          <a:spcPts val="0"/>
                        </a:spcBef>
                        <a:spcAft>
                          <a:spcPts val="0"/>
                        </a:spcAft>
                        <a:buNone/>
                      </a:pPr>
                      <a:r>
                        <a:rPr lang="en-US" sz="2000" b="1">
                          <a:latin typeface="Arial Narrow"/>
                          <a:ea typeface="Arial Narrow"/>
                          <a:cs typeface="Arial Narrow"/>
                          <a:sym typeface="Arial Narrow"/>
                        </a:rPr>
                        <a:t>Comprehensibility</a:t>
                      </a:r>
                      <a:endParaRPr sz="2000">
                        <a:latin typeface="Calibri"/>
                        <a:ea typeface="Calibri"/>
                        <a:cs typeface="Calibri"/>
                        <a:sym typeface="Calibri"/>
                      </a:endParaRPr>
                    </a:p>
                  </a:txBody>
                  <a:tcPr marL="68575" marR="68575" marT="0" marB="0" anchor="ctr"/>
                </a:tc>
                <a:tc>
                  <a:txBody>
                    <a:bodyPr/>
                    <a:lstStyle/>
                    <a:p>
                      <a:pPr marL="0" marR="0" lvl="0" indent="0" algn="l" rtl="0">
                        <a:spcBef>
                          <a:spcPts val="0"/>
                        </a:spcBef>
                        <a:spcAft>
                          <a:spcPts val="0"/>
                        </a:spcAft>
                        <a:buNone/>
                      </a:pPr>
                      <a:r>
                        <a:rPr lang="en-US" sz="1400">
                          <a:latin typeface="Arial Narrow"/>
                          <a:ea typeface="Arial Narrow"/>
                          <a:cs typeface="Arial Narrow"/>
                          <a:sym typeface="Arial Narrow"/>
                        </a:rPr>
                        <a:t>Is easily understood by native speakers, even those unaccustomed to interacting with language learners.</a:t>
                      </a:r>
                      <a:endParaRPr sz="1400">
                        <a:latin typeface="Calibri"/>
                        <a:ea typeface="Calibri"/>
                        <a:cs typeface="Calibri"/>
                        <a:sym typeface="Calibri"/>
                      </a:endParaRPr>
                    </a:p>
                  </a:txBody>
                  <a:tcPr marL="68575" marR="68575" marT="0" marB="0" anchor="ctr"/>
                </a:tc>
                <a:tc>
                  <a:txBody>
                    <a:bodyPr/>
                    <a:lstStyle/>
                    <a:p>
                      <a:pPr marL="0" marR="0" lvl="0" indent="0" algn="l" rtl="0">
                        <a:spcBef>
                          <a:spcPts val="0"/>
                        </a:spcBef>
                        <a:spcAft>
                          <a:spcPts val="0"/>
                        </a:spcAft>
                        <a:buNone/>
                      </a:pPr>
                      <a:r>
                        <a:rPr lang="en-US" sz="1400">
                          <a:latin typeface="Arial Narrow"/>
                          <a:ea typeface="Arial Narrow"/>
                          <a:cs typeface="Arial Narrow"/>
                          <a:sym typeface="Arial Narrow"/>
                        </a:rPr>
                        <a:t>There may be some confusion about the message but generally understood by those unaccustomed to working with language learners.</a:t>
                      </a:r>
                      <a:endParaRPr sz="1400">
                        <a:latin typeface="Calibri"/>
                        <a:ea typeface="Calibri"/>
                        <a:cs typeface="Calibri"/>
                        <a:sym typeface="Calibri"/>
                      </a:endParaRPr>
                    </a:p>
                  </a:txBody>
                  <a:tcPr marL="68575" marR="68575" marT="0" marB="0" anchor="ctr"/>
                </a:tc>
                <a:tc>
                  <a:txBody>
                    <a:bodyPr/>
                    <a:lstStyle/>
                    <a:p>
                      <a:pPr marL="0" marR="0" lvl="0" indent="0" algn="l" rtl="0">
                        <a:spcBef>
                          <a:spcPts val="0"/>
                        </a:spcBef>
                        <a:spcAft>
                          <a:spcPts val="0"/>
                        </a:spcAft>
                        <a:buNone/>
                      </a:pPr>
                      <a:r>
                        <a:rPr lang="en-US" sz="1400">
                          <a:latin typeface="Arial Narrow"/>
                          <a:ea typeface="Arial Narrow"/>
                          <a:cs typeface="Arial Narrow"/>
                          <a:sym typeface="Arial Narrow"/>
                        </a:rPr>
                        <a:t>Generally understood by those used to interacting with language learners.</a:t>
                      </a:r>
                      <a:endParaRPr sz="1400">
                        <a:latin typeface="Calibri"/>
                        <a:ea typeface="Calibri"/>
                        <a:cs typeface="Calibri"/>
                        <a:sym typeface="Calibri"/>
                      </a:endParaRPr>
                    </a:p>
                    <a:p>
                      <a:pPr marL="0" marR="0" lvl="0" indent="0" algn="l" rtl="0">
                        <a:spcBef>
                          <a:spcPts val="0"/>
                        </a:spcBef>
                        <a:spcAft>
                          <a:spcPts val="0"/>
                        </a:spcAft>
                        <a:buNone/>
                      </a:pPr>
                      <a:r>
                        <a:rPr lang="en-US" sz="1400">
                          <a:latin typeface="Arial Narrow"/>
                          <a:ea typeface="Arial Narrow"/>
                          <a:cs typeface="Arial Narrow"/>
                          <a:sym typeface="Arial Narrow"/>
                        </a:rPr>
                        <a:t> </a:t>
                      </a:r>
                      <a:endParaRPr sz="1400">
                        <a:latin typeface="Calibri"/>
                        <a:ea typeface="Calibri"/>
                        <a:cs typeface="Calibri"/>
                        <a:sym typeface="Calibri"/>
                      </a:endParaRPr>
                    </a:p>
                    <a:p>
                      <a:pPr marL="0" marR="0" lvl="0" indent="0" algn="l" rtl="0">
                        <a:spcBef>
                          <a:spcPts val="0"/>
                        </a:spcBef>
                        <a:spcAft>
                          <a:spcPts val="0"/>
                        </a:spcAft>
                        <a:buNone/>
                      </a:pPr>
                      <a:r>
                        <a:rPr lang="en-US" sz="1400">
                          <a:latin typeface="Arial Narrow"/>
                          <a:ea typeface="Arial Narrow"/>
                          <a:cs typeface="Arial Narrow"/>
                          <a:sym typeface="Arial Narrow"/>
                        </a:rPr>
                        <a:t> </a:t>
                      </a:r>
                      <a:endParaRPr sz="1400">
                        <a:latin typeface="Calibri"/>
                        <a:ea typeface="Calibri"/>
                        <a:cs typeface="Calibri"/>
                        <a:sym typeface="Calibri"/>
                      </a:endParaRPr>
                    </a:p>
                    <a:p>
                      <a:pPr marL="0" marR="0" lvl="0" indent="0" algn="l" rtl="0">
                        <a:spcBef>
                          <a:spcPts val="0"/>
                        </a:spcBef>
                        <a:spcAft>
                          <a:spcPts val="0"/>
                        </a:spcAft>
                        <a:buNone/>
                      </a:pPr>
                      <a:r>
                        <a:rPr lang="en-US" sz="1400">
                          <a:latin typeface="Arial Narrow"/>
                          <a:ea typeface="Arial Narrow"/>
                          <a:cs typeface="Arial Narrow"/>
                          <a:sym typeface="Arial Narrow"/>
                        </a:rPr>
                        <a:t> </a:t>
                      </a:r>
                      <a:endParaRPr sz="1400">
                        <a:latin typeface="Calibri"/>
                        <a:ea typeface="Calibri"/>
                        <a:cs typeface="Calibri"/>
                        <a:sym typeface="Calibri"/>
                      </a:endParaRPr>
                    </a:p>
                  </a:txBody>
                  <a:tcPr marL="68575" marR="68575" marT="0" marB="0" anchor="ctr"/>
                </a:tc>
                <a:extLst>
                  <a:ext uri="{0D108BD9-81ED-4DB2-BD59-A6C34878D82A}">
                    <a16:rowId xmlns:a16="http://schemas.microsoft.com/office/drawing/2014/main" val="10003"/>
                  </a:ext>
                </a:extLst>
              </a:tr>
              <a:tr h="663250">
                <a:tc>
                  <a:txBody>
                    <a:bodyPr/>
                    <a:lstStyle/>
                    <a:p>
                      <a:pPr marL="0" marR="0" lvl="0" indent="0" algn="ctr" rtl="0">
                        <a:spcBef>
                          <a:spcPts val="0"/>
                        </a:spcBef>
                        <a:spcAft>
                          <a:spcPts val="0"/>
                        </a:spcAft>
                        <a:buNone/>
                      </a:pPr>
                      <a:r>
                        <a:rPr lang="en-US" sz="2000" b="1">
                          <a:latin typeface="Arial Narrow"/>
                          <a:ea typeface="Arial Narrow"/>
                          <a:cs typeface="Arial Narrow"/>
                          <a:sym typeface="Arial Narrow"/>
                        </a:rPr>
                        <a:t>Vocabulary &amp; Grammar</a:t>
                      </a:r>
                      <a:endParaRPr sz="2000">
                        <a:latin typeface="Calibri"/>
                        <a:ea typeface="Calibri"/>
                        <a:cs typeface="Calibri"/>
                        <a:sym typeface="Calibri"/>
                      </a:endParaRPr>
                    </a:p>
                  </a:txBody>
                  <a:tcPr marL="68575" marR="68575" marT="0" marB="0" anchor="ctr"/>
                </a:tc>
                <a:tc>
                  <a:txBody>
                    <a:bodyPr/>
                    <a:lstStyle/>
                    <a:p>
                      <a:pPr marL="0" marR="0" lvl="0" indent="0" algn="l" rtl="0">
                        <a:spcBef>
                          <a:spcPts val="0"/>
                        </a:spcBef>
                        <a:spcAft>
                          <a:spcPts val="0"/>
                        </a:spcAft>
                        <a:buNone/>
                      </a:pPr>
                      <a:r>
                        <a:rPr lang="en-US" sz="1400">
                          <a:latin typeface="Arial Narrow"/>
                          <a:ea typeface="Arial Narrow"/>
                          <a:cs typeface="Arial Narrow"/>
                          <a:sym typeface="Arial Narrow"/>
                        </a:rPr>
                        <a:t>Consistently uses an extensive vocabulary to complete the task, especially the ones we just learned.</a:t>
                      </a:r>
                      <a:endParaRPr sz="1400">
                        <a:latin typeface="Calibri"/>
                        <a:ea typeface="Calibri"/>
                        <a:cs typeface="Calibri"/>
                        <a:sym typeface="Calibri"/>
                      </a:endParaRPr>
                    </a:p>
                  </a:txBody>
                  <a:tcPr marL="68575" marR="68575" marT="0" marB="0" anchor="ctr"/>
                </a:tc>
                <a:tc>
                  <a:txBody>
                    <a:bodyPr/>
                    <a:lstStyle/>
                    <a:p>
                      <a:pPr marL="0" marR="0" lvl="0" indent="0" algn="l" rtl="0">
                        <a:spcBef>
                          <a:spcPts val="0"/>
                        </a:spcBef>
                        <a:spcAft>
                          <a:spcPts val="0"/>
                        </a:spcAft>
                        <a:buNone/>
                      </a:pPr>
                      <a:r>
                        <a:rPr lang="en-US" sz="1400">
                          <a:latin typeface="Arial Narrow"/>
                          <a:ea typeface="Arial Narrow"/>
                          <a:cs typeface="Arial Narrow"/>
                          <a:sym typeface="Arial Narrow"/>
                        </a:rPr>
                        <a:t>Uses an adequate vocabulary to complete the task, especially some of the ones we just learned.</a:t>
                      </a:r>
                      <a:endParaRPr sz="1400">
                        <a:latin typeface="Calibri"/>
                        <a:ea typeface="Calibri"/>
                        <a:cs typeface="Calibri"/>
                        <a:sym typeface="Calibri"/>
                      </a:endParaRPr>
                    </a:p>
                  </a:txBody>
                  <a:tcPr marL="68575" marR="68575" marT="0" marB="0" anchor="ctr"/>
                </a:tc>
                <a:tc>
                  <a:txBody>
                    <a:bodyPr/>
                    <a:lstStyle/>
                    <a:p>
                      <a:pPr marL="0" marR="0" lvl="0" indent="0" algn="l" rtl="0">
                        <a:spcBef>
                          <a:spcPts val="0"/>
                        </a:spcBef>
                        <a:spcAft>
                          <a:spcPts val="0"/>
                        </a:spcAft>
                        <a:buNone/>
                      </a:pPr>
                      <a:r>
                        <a:rPr lang="en-US" sz="1400">
                          <a:latin typeface="Arial Narrow"/>
                          <a:ea typeface="Arial Narrow"/>
                          <a:cs typeface="Arial Narrow"/>
                          <a:sym typeface="Arial Narrow"/>
                        </a:rPr>
                        <a:t>Uses vocabulary insufficient to complete the task. Did not consciously use the new ones we just learned.</a:t>
                      </a:r>
                      <a:endParaRPr sz="1400">
                        <a:latin typeface="Calibri"/>
                        <a:ea typeface="Calibri"/>
                        <a:cs typeface="Calibri"/>
                        <a:sym typeface="Calibri"/>
                      </a:endParaRPr>
                    </a:p>
                  </a:txBody>
                  <a:tcPr marL="68575" marR="68575" marT="0" marB="0" anchor="ctr"/>
                </a:tc>
                <a:extLst>
                  <a:ext uri="{0D108BD9-81ED-4DB2-BD59-A6C34878D82A}">
                    <a16:rowId xmlns:a16="http://schemas.microsoft.com/office/drawing/2014/main" val="10004"/>
                  </a:ext>
                </a:extLst>
              </a:tr>
              <a:tr h="237025">
                <a:tc>
                  <a:txBody>
                    <a:bodyPr/>
                    <a:lstStyle/>
                    <a:p>
                      <a:pPr marL="0" marR="0" lvl="0" indent="0" algn="ctr" rtl="0">
                        <a:spcBef>
                          <a:spcPts val="0"/>
                        </a:spcBef>
                        <a:spcAft>
                          <a:spcPts val="0"/>
                        </a:spcAft>
                        <a:buNone/>
                      </a:pPr>
                      <a:r>
                        <a:rPr lang="en-US" sz="2000" b="1">
                          <a:latin typeface="Arial Narrow"/>
                          <a:ea typeface="Arial Narrow"/>
                          <a:cs typeface="Arial Narrow"/>
                          <a:sym typeface="Arial Narrow"/>
                        </a:rPr>
                        <a:t>Quantity</a:t>
                      </a:r>
                      <a:endParaRPr sz="2000">
                        <a:latin typeface="Calibri"/>
                        <a:ea typeface="Calibri"/>
                        <a:cs typeface="Calibri"/>
                        <a:sym typeface="Calibri"/>
                      </a:endParaRPr>
                    </a:p>
                  </a:txBody>
                  <a:tcPr marL="68575" marR="68575" marT="0" marB="0" anchor="ctr"/>
                </a:tc>
                <a:tc>
                  <a:txBody>
                    <a:bodyPr/>
                    <a:lstStyle/>
                    <a:p>
                      <a:pPr marL="0" marR="0" lvl="0" indent="0" algn="l" rtl="0">
                        <a:spcBef>
                          <a:spcPts val="0"/>
                        </a:spcBef>
                        <a:spcAft>
                          <a:spcPts val="0"/>
                        </a:spcAft>
                        <a:buNone/>
                      </a:pPr>
                      <a:r>
                        <a:rPr lang="en-US" sz="1400">
                          <a:latin typeface="Arial Narrow"/>
                          <a:ea typeface="Arial Narrow"/>
                          <a:cs typeface="Arial Narrow"/>
                          <a:sym typeface="Arial Narrow"/>
                        </a:rPr>
                        <a:t>Complete message.  Sufficient.</a:t>
                      </a:r>
                      <a:endParaRPr sz="1400">
                        <a:latin typeface="Calibri"/>
                        <a:ea typeface="Calibri"/>
                        <a:cs typeface="Calibri"/>
                        <a:sym typeface="Calibri"/>
                      </a:endParaRPr>
                    </a:p>
                  </a:txBody>
                  <a:tcPr marL="68575" marR="68575" marT="0" marB="0" anchor="ctr"/>
                </a:tc>
                <a:tc>
                  <a:txBody>
                    <a:bodyPr/>
                    <a:lstStyle/>
                    <a:p>
                      <a:pPr marL="0" marR="0" lvl="0" indent="0" algn="l" rtl="0">
                        <a:spcBef>
                          <a:spcPts val="0"/>
                        </a:spcBef>
                        <a:spcAft>
                          <a:spcPts val="0"/>
                        </a:spcAft>
                        <a:buNone/>
                      </a:pPr>
                      <a:r>
                        <a:rPr lang="en-US" sz="1400">
                          <a:latin typeface="Arial Narrow"/>
                          <a:ea typeface="Arial Narrow"/>
                          <a:cs typeface="Arial Narrow"/>
                          <a:sym typeface="Arial Narrow"/>
                        </a:rPr>
                        <a:t>Needs to write more.</a:t>
                      </a:r>
                      <a:endParaRPr sz="1400">
                        <a:latin typeface="Calibri"/>
                        <a:ea typeface="Calibri"/>
                        <a:cs typeface="Calibri"/>
                        <a:sym typeface="Calibri"/>
                      </a:endParaRPr>
                    </a:p>
                  </a:txBody>
                  <a:tcPr marL="68575" marR="68575" marT="0" marB="0" anchor="ctr"/>
                </a:tc>
                <a:tc>
                  <a:txBody>
                    <a:bodyPr/>
                    <a:lstStyle/>
                    <a:p>
                      <a:pPr marL="0" marR="0" lvl="0" indent="0" algn="l" rtl="0">
                        <a:spcBef>
                          <a:spcPts val="0"/>
                        </a:spcBef>
                        <a:spcAft>
                          <a:spcPts val="0"/>
                        </a:spcAft>
                        <a:buNone/>
                      </a:pPr>
                      <a:r>
                        <a:rPr lang="en-US" sz="1400">
                          <a:latin typeface="Arial Narrow"/>
                          <a:ea typeface="Arial Narrow"/>
                          <a:cs typeface="Arial Narrow"/>
                          <a:sym typeface="Arial Narrow"/>
                        </a:rPr>
                        <a:t>Incomplete. Insufficient.</a:t>
                      </a:r>
                      <a:endParaRPr sz="1400">
                        <a:latin typeface="Calibri"/>
                        <a:ea typeface="Calibri"/>
                        <a:cs typeface="Calibri"/>
                        <a:sym typeface="Calibri"/>
                      </a:endParaRPr>
                    </a:p>
                  </a:txBody>
                  <a:tcPr marL="68575" marR="68575" marT="0" marB="0" anchor="ctr"/>
                </a:tc>
                <a:extLst>
                  <a:ext uri="{0D108BD9-81ED-4DB2-BD59-A6C34878D82A}">
                    <a16:rowId xmlns:a16="http://schemas.microsoft.com/office/drawing/2014/main" val="10005"/>
                  </a:ext>
                </a:extLst>
              </a:tr>
            </a:tbl>
          </a:graphicData>
        </a:graphic>
      </p:graphicFrame>
      <p:sp>
        <p:nvSpPr>
          <p:cNvPr id="295" name="Google Shape;295;p22"/>
          <p:cNvSpPr/>
          <p:nvPr/>
        </p:nvSpPr>
        <p:spPr>
          <a:xfrm>
            <a:off x="1341101" y="652438"/>
            <a:ext cx="1069383" cy="929899"/>
          </a:xfrm>
          <a:prstGeom prst="heptagon">
            <a:avLst>
              <a:gd name="hf" fmla="val 102572"/>
              <a:gd name="vf" fmla="val 105210"/>
            </a:avLst>
          </a:prstGeom>
          <a:solidFill>
            <a:srgbClr val="8DA9DB"/>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chemeClr val="lt1"/>
                </a:solidFill>
                <a:latin typeface="Calibri"/>
                <a:ea typeface="Calibri"/>
                <a:cs typeface="Calibri"/>
                <a:sym typeface="Calibri"/>
              </a:rPr>
              <a:t>4</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514350" lvl="0" indent="-514350" algn="ctr" rtl="0">
              <a:lnSpc>
                <a:spcPct val="90000"/>
              </a:lnSpc>
              <a:spcBef>
                <a:spcPts val="0"/>
              </a:spcBef>
              <a:spcAft>
                <a:spcPts val="0"/>
              </a:spcAft>
              <a:buClr>
                <a:schemeClr val="dk2"/>
              </a:buClr>
              <a:buSzPts val="3600"/>
              <a:buFont typeface="Calibri"/>
              <a:buNone/>
            </a:pPr>
            <a:r>
              <a:rPr lang="en-US" b="1">
                <a:solidFill>
                  <a:schemeClr val="dk2"/>
                </a:solidFill>
              </a:rPr>
              <a:t>Unit Overview </a:t>
            </a:r>
            <a:endParaRPr/>
          </a:p>
        </p:txBody>
      </p:sp>
      <p:sp>
        <p:nvSpPr>
          <p:cNvPr id="109" name="Google Shape;109;p3"/>
          <p:cNvSpPr txBox="1">
            <a:spLocks noGrp="1"/>
          </p:cNvSpPr>
          <p:nvPr>
            <p:ph type="body" idx="1"/>
          </p:nvPr>
        </p:nvSpPr>
        <p:spPr>
          <a:xfrm>
            <a:off x="932155" y="1373466"/>
            <a:ext cx="10193045" cy="4500202"/>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a:t>你们一起留学认识的好友</a:t>
            </a:r>
            <a:r>
              <a:rPr lang="en-US" b="1"/>
              <a:t>JJ</a:t>
            </a:r>
            <a:r>
              <a:rPr lang="en-US"/>
              <a:t>非常希望谈恋爱，但是一直找不到理想的情人。</a:t>
            </a:r>
            <a:endParaRPr/>
          </a:p>
          <a:p>
            <a:pPr marL="228600" lvl="0" indent="-228600" algn="l" rtl="0">
              <a:lnSpc>
                <a:spcPct val="90000"/>
              </a:lnSpc>
              <a:spcBef>
                <a:spcPts val="1000"/>
              </a:spcBef>
              <a:spcAft>
                <a:spcPts val="0"/>
              </a:spcAft>
              <a:buClr>
                <a:schemeClr val="dk1"/>
              </a:buClr>
              <a:buSzPts val="2800"/>
              <a:buChar char="•"/>
            </a:pPr>
            <a:r>
              <a:rPr lang="en-US"/>
              <a:t>最近</a:t>
            </a:r>
            <a:r>
              <a:rPr lang="en-US" b="1"/>
              <a:t>JJ</a:t>
            </a:r>
            <a:r>
              <a:rPr lang="en-US"/>
              <a:t>在网上跟你聊天时，告诉你他恋爱了。原来他下载了一个“</a:t>
            </a:r>
            <a:r>
              <a:rPr lang="en-US">
                <a:solidFill>
                  <a:srgbClr val="00B050"/>
                </a:solidFill>
              </a:rPr>
              <a:t>虚拟</a:t>
            </a:r>
            <a:r>
              <a:rPr lang="en-US"/>
              <a:t>情人”的</a:t>
            </a:r>
            <a:r>
              <a:rPr lang="en-US" b="1"/>
              <a:t>APP</a:t>
            </a:r>
            <a:r>
              <a:rPr lang="en-US"/>
              <a:t>，并按照自己的喜好设计了</a:t>
            </a:r>
            <a:r>
              <a:rPr lang="en-US">
                <a:solidFill>
                  <a:srgbClr val="00B050"/>
                </a:solidFill>
              </a:rPr>
              <a:t>虚拟</a:t>
            </a:r>
            <a:r>
              <a:rPr lang="en-US"/>
              <a:t>情人“宝贝”。“宝贝”不但拥有他理想情人的样子，而且愿意随时跟他</a:t>
            </a:r>
            <a:r>
              <a:rPr lang="en-US">
                <a:solidFill>
                  <a:srgbClr val="00B050"/>
                </a:solidFill>
              </a:rPr>
              <a:t>进行交流</a:t>
            </a:r>
            <a:r>
              <a:rPr lang="en-US"/>
              <a:t>，</a:t>
            </a:r>
            <a:r>
              <a:rPr lang="en-US">
                <a:solidFill>
                  <a:srgbClr val="0070C0"/>
                </a:solidFill>
                <a:highlight>
                  <a:srgbClr val="00FFFF"/>
                </a:highlight>
              </a:rPr>
              <a:t>不受</a:t>
            </a:r>
            <a:r>
              <a:rPr lang="en-US"/>
              <a:t>任何时间和空间的</a:t>
            </a:r>
            <a:r>
              <a:rPr lang="en-US">
                <a:solidFill>
                  <a:srgbClr val="0070C0"/>
                </a:solidFill>
                <a:highlight>
                  <a:srgbClr val="00FFFF"/>
                </a:highlight>
              </a:rPr>
              <a:t>限制</a:t>
            </a:r>
            <a:r>
              <a:rPr lang="en-US"/>
              <a:t>。</a:t>
            </a:r>
            <a:r>
              <a:rPr lang="en-US">
                <a:solidFill>
                  <a:srgbClr val="0070C0"/>
                </a:solidFill>
                <a:highlight>
                  <a:srgbClr val="00FFFF"/>
                </a:highlight>
              </a:rPr>
              <a:t>因此</a:t>
            </a:r>
            <a:r>
              <a:rPr lang="en-US"/>
              <a:t>，“虚拟情人”对他所有事情都很了解，他深深地爱上了“宝贝”，</a:t>
            </a:r>
            <a:r>
              <a:rPr lang="en-US">
                <a:solidFill>
                  <a:srgbClr val="00B050"/>
                </a:solidFill>
              </a:rPr>
              <a:t>几乎</a:t>
            </a:r>
            <a:r>
              <a:rPr lang="en-US"/>
              <a:t>所有的事都和“宝贝”分享。然而，你们</a:t>
            </a:r>
            <a:r>
              <a:rPr lang="en-US">
                <a:solidFill>
                  <a:srgbClr val="0070C0"/>
                </a:solidFill>
                <a:highlight>
                  <a:srgbClr val="00FFFF"/>
                </a:highlight>
              </a:rPr>
              <a:t>对</a:t>
            </a:r>
            <a:r>
              <a:rPr lang="en-US"/>
              <a:t>JJ恋爱的做法</a:t>
            </a:r>
            <a:r>
              <a:rPr lang="en-US">
                <a:solidFill>
                  <a:srgbClr val="0070C0"/>
                </a:solidFill>
                <a:highlight>
                  <a:srgbClr val="00FFFF"/>
                </a:highlight>
              </a:rPr>
              <a:t>不以为然</a:t>
            </a:r>
            <a:r>
              <a:rPr lang="en-US"/>
              <a:t>，认为“宝贝”只是一个</a:t>
            </a:r>
            <a:r>
              <a:rPr lang="en-US">
                <a:solidFill>
                  <a:srgbClr val="00B050"/>
                </a:solidFill>
              </a:rPr>
              <a:t>假想</a:t>
            </a:r>
            <a:r>
              <a:rPr lang="en-US"/>
              <a:t>的</a:t>
            </a:r>
            <a:r>
              <a:rPr lang="en-US">
                <a:solidFill>
                  <a:srgbClr val="00B050"/>
                </a:solidFill>
              </a:rPr>
              <a:t>角色</a:t>
            </a:r>
            <a:r>
              <a:rPr lang="en-US"/>
              <a:t>，跟真人并不相同。</a:t>
            </a:r>
            <a:endParaRPr/>
          </a:p>
          <a:p>
            <a:pPr marL="228600" lvl="0" indent="-228600" algn="l" rtl="0">
              <a:lnSpc>
                <a:spcPct val="90000"/>
              </a:lnSpc>
              <a:spcBef>
                <a:spcPts val="1000"/>
              </a:spcBef>
              <a:spcAft>
                <a:spcPts val="0"/>
              </a:spcAft>
              <a:buClr>
                <a:schemeClr val="dk1"/>
              </a:buClr>
              <a:buSzPts val="2800"/>
              <a:buChar char="•"/>
            </a:pPr>
            <a:r>
              <a:rPr lang="en-US"/>
              <a:t>考虑到</a:t>
            </a:r>
            <a:r>
              <a:rPr lang="en-US" b="1"/>
              <a:t>JJ</a:t>
            </a:r>
            <a:r>
              <a:rPr lang="en-US"/>
              <a:t>比较“宅”，情感丰富却又非常敏感，也有点固执，不容易被说服。为了劝</a:t>
            </a:r>
            <a:r>
              <a:rPr lang="en-US" b="1"/>
              <a:t>JJ</a:t>
            </a:r>
            <a:r>
              <a:rPr lang="en-US"/>
              <a:t>好好考虑这段关系，你们上网</a:t>
            </a:r>
            <a:r>
              <a:rPr lang="en-US">
                <a:solidFill>
                  <a:srgbClr val="00B050"/>
                </a:solidFill>
              </a:rPr>
              <a:t>查找</a:t>
            </a:r>
            <a:r>
              <a:rPr lang="en-US"/>
              <a:t>有关的报导。</a:t>
            </a:r>
            <a:r>
              <a:rPr lang="en-US">
                <a:solidFill>
                  <a:srgbClr val="00B050"/>
                </a:solidFill>
              </a:rPr>
              <a:t>浏览</a:t>
            </a:r>
            <a:r>
              <a:rPr lang="en-US"/>
              <a:t>了报导之后，你们还</a:t>
            </a:r>
            <a:r>
              <a:rPr lang="en-US" b="1" u="sng"/>
              <a:t>讨论</a:t>
            </a:r>
            <a:r>
              <a:rPr lang="en-US"/>
              <a:t>了一下，</a:t>
            </a:r>
            <a:r>
              <a:rPr lang="en-US" b="1" u="sng"/>
              <a:t>补充</a:t>
            </a:r>
            <a:r>
              <a:rPr lang="en-US"/>
              <a:t>了彼此的观点，然后把想法和建议</a:t>
            </a:r>
            <a:r>
              <a:rPr lang="en-US" b="1" u="sng"/>
              <a:t>写成一封邮件</a:t>
            </a:r>
            <a:r>
              <a:rPr lang="en-US"/>
              <a:t>发给</a:t>
            </a:r>
            <a:r>
              <a:rPr lang="en-US" b="1"/>
              <a:t>JJ</a:t>
            </a:r>
            <a:r>
              <a:rPr lang="en-US"/>
              <a:t>。</a:t>
            </a:r>
            <a:endParaRPr/>
          </a:p>
          <a:p>
            <a:pPr marL="228600" lvl="0" indent="-76200" algn="l" rtl="0">
              <a:lnSpc>
                <a:spcPct val="150000"/>
              </a:lnSpc>
              <a:spcBef>
                <a:spcPts val="1000"/>
              </a:spcBef>
              <a:spcAft>
                <a:spcPts val="0"/>
              </a:spcAft>
              <a:buClr>
                <a:schemeClr val="dk1"/>
              </a:buClr>
              <a:buSzPts val="2400"/>
              <a:buNone/>
            </a:pPr>
            <a:endParaRPr sz="2400">
              <a:latin typeface="Kai"/>
              <a:ea typeface="Kai"/>
              <a:cs typeface="Kai"/>
              <a:sym typeface="Ka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4"/>
          <p:cNvSpPr txBox="1"/>
          <p:nvPr/>
        </p:nvSpPr>
        <p:spPr>
          <a:xfrm>
            <a:off x="4236720" y="6507480"/>
            <a:ext cx="4879288"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0" i="0" u="none" strike="noStrike" cap="none">
                <a:solidFill>
                  <a:schemeClr val="dk1"/>
                </a:solidFill>
                <a:latin typeface="Calibri"/>
                <a:ea typeface="Calibri"/>
                <a:cs typeface="Calibri"/>
                <a:sym typeface="Calibri"/>
              </a:rPr>
              <a:t>https://www.cr173.com/soft/1592181.html</a:t>
            </a:r>
            <a:endParaRPr/>
          </a:p>
        </p:txBody>
      </p:sp>
      <p:sp>
        <p:nvSpPr>
          <p:cNvPr id="115" name="Google Shape;115;p4"/>
          <p:cNvSpPr/>
          <p:nvPr/>
        </p:nvSpPr>
        <p:spPr>
          <a:xfrm>
            <a:off x="1341101" y="652438"/>
            <a:ext cx="1069383" cy="929899"/>
          </a:xfrm>
          <a:prstGeom prst="heptagon">
            <a:avLst>
              <a:gd name="hf" fmla="val 102572"/>
              <a:gd name="vf" fmla="val 105210"/>
            </a:avLst>
          </a:prstGeom>
          <a:solidFill>
            <a:srgbClr val="8DA9DB"/>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0" i="0" u="none" strike="noStrike" cap="none">
                <a:solidFill>
                  <a:schemeClr val="lt1"/>
                </a:solidFill>
                <a:latin typeface="Calibri"/>
                <a:ea typeface="Calibri"/>
                <a:cs typeface="Calibri"/>
                <a:sym typeface="Calibri"/>
              </a:rPr>
              <a:t>1</a:t>
            </a:r>
            <a:endParaRPr/>
          </a:p>
        </p:txBody>
      </p:sp>
      <p:sp>
        <p:nvSpPr>
          <p:cNvPr id="116" name="Google Shape;116;p4"/>
          <p:cNvSpPr txBox="1"/>
          <p:nvPr/>
        </p:nvSpPr>
        <p:spPr>
          <a:xfrm>
            <a:off x="1232096" y="263156"/>
            <a:ext cx="10058400" cy="1450757"/>
          </a:xfrm>
          <a:prstGeom prst="rect">
            <a:avLst/>
          </a:prstGeom>
          <a:noFill/>
          <a:ln>
            <a:noFill/>
          </a:ln>
        </p:spPr>
        <p:txBody>
          <a:bodyPr spcFirstLastPara="1" wrap="square" lIns="91425" tIns="45700" rIns="91425" bIns="45700" anchor="b" anchorCtr="0">
            <a:normAutofit fontScale="97500"/>
          </a:bodyPr>
          <a:lstStyle/>
          <a:p>
            <a:pPr marL="0" marR="0" lvl="0" indent="0" algn="ctr" rtl="0">
              <a:lnSpc>
                <a:spcPct val="85000"/>
              </a:lnSpc>
              <a:spcBef>
                <a:spcPts val="0"/>
              </a:spcBef>
              <a:spcAft>
                <a:spcPts val="0"/>
              </a:spcAft>
              <a:buClr>
                <a:schemeClr val="accent2"/>
              </a:buClr>
              <a:buSzPct val="100000"/>
              <a:buFont typeface="Calibri"/>
              <a:buNone/>
            </a:pPr>
            <a:r>
              <a:rPr lang="en-US" sz="4000" b="1" i="0" u="none" strike="noStrike" cap="none">
                <a:solidFill>
                  <a:schemeClr val="accent2"/>
                </a:solidFill>
                <a:latin typeface="Calibri"/>
                <a:ea typeface="Calibri"/>
                <a:cs typeface="Calibri"/>
                <a:sym typeface="Calibri"/>
              </a:rPr>
              <a:t>     </a:t>
            </a:r>
            <a:r>
              <a:rPr lang="en-US" sz="4000" b="1" i="0" u="none" strike="noStrike" cap="none">
                <a:solidFill>
                  <a:srgbClr val="0070C0"/>
                </a:solidFill>
                <a:latin typeface="KaiTi"/>
                <a:ea typeface="KaiTi"/>
                <a:cs typeface="KaiTi"/>
                <a:sym typeface="KaiTi"/>
              </a:rPr>
              <a:t>阅读文章前的讨论</a:t>
            </a:r>
            <a:endParaRPr sz="4000" b="1" i="0" u="none" strike="noStrike" cap="none">
              <a:solidFill>
                <a:srgbClr val="0070C0"/>
              </a:solidFill>
              <a:latin typeface="KaiTi"/>
              <a:ea typeface="KaiTi"/>
              <a:cs typeface="KaiTi"/>
              <a:sym typeface="KaiTi"/>
            </a:endParaRPr>
          </a:p>
          <a:p>
            <a:pPr marL="0" marR="0" lvl="0" indent="0" algn="ctr" rtl="0">
              <a:lnSpc>
                <a:spcPct val="85000"/>
              </a:lnSpc>
              <a:spcBef>
                <a:spcPts val="0"/>
              </a:spcBef>
              <a:spcAft>
                <a:spcPts val="0"/>
              </a:spcAft>
              <a:buClr>
                <a:srgbClr val="3F3F3F"/>
              </a:buClr>
              <a:buSzPct val="100000"/>
              <a:buFont typeface="Calibri"/>
              <a:buNone/>
            </a:pPr>
            <a:r>
              <a:rPr lang="en-US" sz="3200" b="1" i="0" u="none" strike="noStrike" cap="none">
                <a:solidFill>
                  <a:srgbClr val="3F3F3F"/>
                </a:solidFill>
                <a:latin typeface="Calibri"/>
                <a:ea typeface="Calibri"/>
                <a:cs typeface="Calibri"/>
                <a:sym typeface="Calibri"/>
              </a:rPr>
              <a:t>Pre-reading</a:t>
            </a:r>
            <a:endParaRPr sz="3200" b="0" i="0" u="none" strike="noStrike" cap="none">
              <a:solidFill>
                <a:srgbClr val="3F3F3F"/>
              </a:solidFill>
              <a:latin typeface="Calibri"/>
              <a:ea typeface="Calibri"/>
              <a:cs typeface="Calibri"/>
              <a:sym typeface="Calibri"/>
            </a:endParaRPr>
          </a:p>
        </p:txBody>
      </p:sp>
      <p:sp>
        <p:nvSpPr>
          <p:cNvPr id="117" name="Google Shape;117;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“虚拟情人”让你联想到什么？为什么？</a:t>
            </a:r>
            <a:endParaRPr/>
          </a:p>
        </p:txBody>
      </p:sp>
      <p:pic>
        <p:nvPicPr>
          <p:cNvPr id="118" name="Google Shape;118;p4"/>
          <p:cNvPicPr preferRelativeResize="0"/>
          <p:nvPr/>
        </p:nvPicPr>
        <p:blipFill rotWithShape="1">
          <a:blip r:embed="rId3">
            <a:alphaModFix/>
          </a:blip>
          <a:srcRect l="598" t="6939"/>
          <a:stretch/>
        </p:blipFill>
        <p:spPr>
          <a:xfrm>
            <a:off x="3070162" y="2304418"/>
            <a:ext cx="3191134" cy="4037804"/>
          </a:xfrm>
          <a:prstGeom prst="rect">
            <a:avLst/>
          </a:prstGeom>
          <a:noFill/>
          <a:ln>
            <a:noFill/>
          </a:ln>
        </p:spPr>
      </p:pic>
      <p:pic>
        <p:nvPicPr>
          <p:cNvPr id="119" name="Google Shape;119;p4"/>
          <p:cNvPicPr preferRelativeResize="0"/>
          <p:nvPr/>
        </p:nvPicPr>
        <p:blipFill rotWithShape="1">
          <a:blip r:embed="rId4">
            <a:alphaModFix/>
          </a:blip>
          <a:srcRect/>
          <a:stretch/>
        </p:blipFill>
        <p:spPr>
          <a:xfrm>
            <a:off x="6676364" y="2327745"/>
            <a:ext cx="2884662" cy="403780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5"/>
          <p:cNvSpPr txBox="1">
            <a:spLocks noGrp="1"/>
          </p:cNvSpPr>
          <p:nvPr>
            <p:ph type="title"/>
          </p:nvPr>
        </p:nvSpPr>
        <p:spPr>
          <a:xfrm>
            <a:off x="838200" y="346464"/>
            <a:ext cx="10515600" cy="1325563"/>
          </a:xfrm>
          <a:prstGeom prst="rect">
            <a:avLst/>
          </a:prstGeom>
          <a:noFill/>
          <a:ln>
            <a:noFill/>
          </a:ln>
        </p:spPr>
        <p:txBody>
          <a:bodyPr spcFirstLastPara="1" wrap="square" lIns="91425" tIns="45700" rIns="91425" bIns="45700" anchor="b" anchorCtr="0">
            <a:normAutofit/>
          </a:bodyPr>
          <a:lstStyle/>
          <a:p>
            <a:pPr marL="0" marR="0" lvl="0" indent="0" algn="ctr" rtl="0">
              <a:lnSpc>
                <a:spcPct val="85000"/>
              </a:lnSpc>
              <a:spcBef>
                <a:spcPts val="0"/>
              </a:spcBef>
              <a:spcAft>
                <a:spcPts val="0"/>
              </a:spcAft>
              <a:buClr>
                <a:srgbClr val="0070C0"/>
              </a:buClr>
              <a:buSzPts val="4000"/>
              <a:buFont typeface="KaiTi"/>
              <a:buNone/>
            </a:pPr>
            <a:r>
              <a:rPr lang="en-US" sz="4000" b="1" i="0" u="none" strike="noStrike" cap="none">
                <a:solidFill>
                  <a:srgbClr val="0070C0"/>
                </a:solidFill>
                <a:latin typeface="KaiTi"/>
                <a:ea typeface="KaiTi"/>
                <a:cs typeface="KaiTi"/>
                <a:sym typeface="KaiTi"/>
              </a:rPr>
              <a:t>阅读文章前的讨论</a:t>
            </a:r>
            <a:br>
              <a:rPr lang="en-US" sz="4000" b="1" i="0" u="none" strike="noStrike" cap="none">
                <a:solidFill>
                  <a:srgbClr val="0070C0"/>
                </a:solidFill>
                <a:latin typeface="KaiTi"/>
                <a:ea typeface="KaiTi"/>
                <a:cs typeface="KaiTi"/>
                <a:sym typeface="KaiTi"/>
              </a:rPr>
            </a:br>
            <a:r>
              <a:rPr lang="en-US" sz="4000" b="1" i="0" u="none" strike="noStrike" cap="none">
                <a:solidFill>
                  <a:schemeClr val="accent2"/>
                </a:solidFill>
                <a:latin typeface="Calibri"/>
                <a:ea typeface="Calibri"/>
                <a:cs typeface="Calibri"/>
                <a:sym typeface="Calibri"/>
              </a:rPr>
              <a:t>      </a:t>
            </a:r>
            <a:r>
              <a:rPr lang="en-US" sz="3200" b="1" i="0" u="none" strike="noStrike" cap="none">
                <a:solidFill>
                  <a:srgbClr val="3F3F3F"/>
                </a:solidFill>
                <a:latin typeface="Calibri"/>
                <a:ea typeface="Calibri"/>
                <a:cs typeface="Calibri"/>
                <a:sym typeface="Calibri"/>
              </a:rPr>
              <a:t>Pre-reading: work in a group (3-4 people) </a:t>
            </a:r>
            <a:endParaRPr sz="3200" b="0" i="0" u="none" strike="noStrike" cap="none">
              <a:solidFill>
                <a:srgbClr val="3F3F3F"/>
              </a:solidFill>
              <a:latin typeface="Calibri"/>
              <a:ea typeface="Calibri"/>
              <a:cs typeface="Calibri"/>
              <a:sym typeface="Calibri"/>
            </a:endParaRPr>
          </a:p>
        </p:txBody>
      </p:sp>
      <p:graphicFrame>
        <p:nvGraphicFramePr>
          <p:cNvPr id="126" name="Google Shape;126;p5"/>
          <p:cNvGraphicFramePr/>
          <p:nvPr/>
        </p:nvGraphicFramePr>
        <p:xfrm>
          <a:off x="838358" y="2398666"/>
          <a:ext cx="3000000" cy="3000000"/>
        </p:xfrm>
        <a:graphic>
          <a:graphicData uri="http://schemas.openxmlformats.org/drawingml/2006/table">
            <a:tbl>
              <a:tblPr firstRow="1" bandRow="1">
                <a:noFill/>
                <a:tableStyleId>{F5896258-CF7B-402D-8987-128FEDBAD43F}</a:tableStyleId>
              </a:tblPr>
              <a:tblGrid>
                <a:gridCol w="4666700">
                  <a:extLst>
                    <a:ext uri="{9D8B030D-6E8A-4147-A177-3AD203B41FA5}">
                      <a16:colId xmlns:a16="http://schemas.microsoft.com/office/drawing/2014/main" val="20000"/>
                    </a:ext>
                  </a:extLst>
                </a:gridCol>
                <a:gridCol w="5909550">
                  <a:extLst>
                    <a:ext uri="{9D8B030D-6E8A-4147-A177-3AD203B41FA5}">
                      <a16:colId xmlns:a16="http://schemas.microsoft.com/office/drawing/2014/main" val="20001"/>
                    </a:ext>
                  </a:extLst>
                </a:gridCol>
              </a:tblGrid>
              <a:tr h="540750">
                <a:tc>
                  <a:txBody>
                    <a:bodyPr/>
                    <a:lstStyle/>
                    <a:p>
                      <a:pPr marL="0" marR="0" lvl="0" indent="0" algn="ctr" rtl="0">
                        <a:spcBef>
                          <a:spcPts val="0"/>
                        </a:spcBef>
                        <a:spcAft>
                          <a:spcPts val="0"/>
                        </a:spcAft>
                        <a:buNone/>
                      </a:pPr>
                      <a:r>
                        <a:rPr lang="en-US" sz="3200" u="none" strike="noStrike" cap="none">
                          <a:latin typeface="KaiTi"/>
                          <a:ea typeface="KaiTi"/>
                          <a:cs typeface="KaiTi"/>
                          <a:sym typeface="KaiTi"/>
                        </a:rPr>
                        <a:t>你联想到什么？</a:t>
                      </a:r>
                      <a:endParaRPr sz="3200" u="none" strike="noStrike" cap="none">
                        <a:latin typeface="KaiTi"/>
                        <a:ea typeface="KaiTi"/>
                        <a:cs typeface="KaiTi"/>
                        <a:sym typeface="KaiTi"/>
                      </a:endParaRPr>
                    </a:p>
                  </a:txBody>
                  <a:tcPr marL="91450" marR="91450" marT="45725" marB="45725">
                    <a:solidFill>
                      <a:schemeClr val="accent2"/>
                    </a:solidFill>
                  </a:tcPr>
                </a:tc>
                <a:tc>
                  <a:txBody>
                    <a:bodyPr/>
                    <a:lstStyle/>
                    <a:p>
                      <a:pPr marL="0" marR="0" lvl="0" indent="0" algn="ctr" rtl="0">
                        <a:spcBef>
                          <a:spcPts val="0"/>
                        </a:spcBef>
                        <a:spcAft>
                          <a:spcPts val="0"/>
                        </a:spcAft>
                        <a:buNone/>
                      </a:pPr>
                      <a:r>
                        <a:rPr lang="en-US" sz="3200" u="none" strike="noStrike" cap="none">
                          <a:latin typeface="KaiTi"/>
                          <a:ea typeface="KaiTi"/>
                          <a:cs typeface="KaiTi"/>
                          <a:sym typeface="KaiTi"/>
                        </a:rPr>
                        <a:t>为什么？</a:t>
                      </a:r>
                      <a:endParaRPr sz="3200" u="none" strike="noStrike" cap="none">
                        <a:latin typeface="KaiTi"/>
                        <a:ea typeface="KaiTi"/>
                        <a:cs typeface="KaiTi"/>
                        <a:sym typeface="KaiTi"/>
                      </a:endParaRPr>
                    </a:p>
                  </a:txBody>
                  <a:tcPr marL="91450" marR="91450" marT="45725" marB="45725">
                    <a:solidFill>
                      <a:schemeClr val="accent2"/>
                    </a:solidFill>
                  </a:tcPr>
                </a:tc>
                <a:extLst>
                  <a:ext uri="{0D108BD9-81ED-4DB2-BD59-A6C34878D82A}">
                    <a16:rowId xmlns:a16="http://schemas.microsoft.com/office/drawing/2014/main" val="10000"/>
                  </a:ext>
                </a:extLst>
              </a:tr>
              <a:tr h="540750">
                <a:tc>
                  <a:txBody>
                    <a:bodyPr/>
                    <a:lstStyle/>
                    <a:p>
                      <a:pPr marL="514350" marR="0" lvl="0" indent="-514350" algn="l" rtl="0">
                        <a:spcBef>
                          <a:spcPts val="0"/>
                        </a:spcBef>
                        <a:spcAft>
                          <a:spcPts val="0"/>
                        </a:spcAft>
                        <a:buClr>
                          <a:srgbClr val="C00000"/>
                        </a:buClr>
                        <a:buSzPts val="3200"/>
                        <a:buFont typeface="Calibri"/>
                        <a:buAutoNum type="arabicPeriod"/>
                      </a:pPr>
                      <a:r>
                        <a:rPr lang="en-US" sz="3200" u="none" strike="noStrike" cap="none">
                          <a:solidFill>
                            <a:srgbClr val="C00000"/>
                          </a:solidFill>
                          <a:latin typeface="Calibri"/>
                          <a:ea typeface="Calibri"/>
                          <a:cs typeface="Calibri"/>
                          <a:sym typeface="Calibri"/>
                        </a:rPr>
                        <a:t>不真实</a:t>
                      </a:r>
                      <a:endParaRPr sz="3200" u="none" strike="noStrike" cap="none">
                        <a:solidFill>
                          <a:srgbClr val="C00000"/>
                        </a:solidFill>
                        <a:latin typeface="Calibri"/>
                        <a:ea typeface="Calibri"/>
                        <a:cs typeface="Calibri"/>
                        <a:sym typeface="Calibri"/>
                      </a:endParaRPr>
                    </a:p>
                  </a:txBody>
                  <a:tcPr marL="91450" marR="91450" marT="45725" marB="45725"/>
                </a:tc>
                <a:tc>
                  <a:txBody>
                    <a:bodyPr/>
                    <a:lstStyle/>
                    <a:p>
                      <a:pPr marL="514350" marR="0" lvl="0" indent="-514350" algn="l" rtl="0">
                        <a:spcBef>
                          <a:spcPts val="0"/>
                        </a:spcBef>
                        <a:spcAft>
                          <a:spcPts val="0"/>
                        </a:spcAft>
                        <a:buClr>
                          <a:schemeClr val="dk1"/>
                        </a:buClr>
                        <a:buSzPts val="3200"/>
                        <a:buFont typeface="Arial"/>
                        <a:buChar char="•"/>
                      </a:pPr>
                      <a:r>
                        <a:rPr lang="en-US" sz="3200" u="none" strike="noStrike" cap="none">
                          <a:solidFill>
                            <a:schemeClr val="dk1"/>
                          </a:solidFill>
                          <a:latin typeface="Calibri"/>
                          <a:ea typeface="Calibri"/>
                          <a:cs typeface="Calibri"/>
                          <a:sym typeface="Calibri"/>
                        </a:rPr>
                        <a:t>不是真人，只存在虚拟世界</a:t>
                      </a:r>
                      <a:endParaRPr sz="3200" u="none" strike="noStrike" cap="none">
                        <a:solidFill>
                          <a:schemeClr val="dk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540750">
                <a:tc>
                  <a:txBody>
                    <a:bodyPr/>
                    <a:lstStyle/>
                    <a:p>
                      <a:pPr marL="514350" marR="0" lvl="0" indent="-514350" algn="l" rtl="0">
                        <a:spcBef>
                          <a:spcPts val="0"/>
                        </a:spcBef>
                        <a:spcAft>
                          <a:spcPts val="0"/>
                        </a:spcAft>
                        <a:buClr>
                          <a:srgbClr val="C00000"/>
                        </a:buClr>
                        <a:buSzPts val="3200"/>
                        <a:buFont typeface="Calibri"/>
                        <a:buAutoNum type="arabicPeriod" startAt="2"/>
                      </a:pPr>
                      <a:r>
                        <a:rPr lang="en-US" sz="3200" u="none" strike="noStrike" cap="none">
                          <a:solidFill>
                            <a:srgbClr val="C00000"/>
                          </a:solidFill>
                          <a:latin typeface="Calibri"/>
                          <a:ea typeface="Calibri"/>
                          <a:cs typeface="Calibri"/>
                          <a:sym typeface="Calibri"/>
                        </a:rPr>
                        <a:t>完美 </a:t>
                      </a:r>
                      <a:endParaRPr sz="3200" u="none" strike="noStrike" cap="none">
                        <a:solidFill>
                          <a:srgbClr val="C00000"/>
                        </a:solidFill>
                        <a:latin typeface="Calibri"/>
                        <a:ea typeface="Calibri"/>
                        <a:cs typeface="Calibri"/>
                        <a:sym typeface="Calibri"/>
                      </a:endParaRPr>
                    </a:p>
                  </a:txBody>
                  <a:tcPr marL="91450" marR="91450" marT="45725" marB="45725"/>
                </a:tc>
                <a:tc>
                  <a:txBody>
                    <a:bodyPr/>
                    <a:lstStyle/>
                    <a:p>
                      <a:pPr marL="514350" marR="0" lvl="0" indent="-514350" algn="l" rtl="0">
                        <a:spcBef>
                          <a:spcPts val="0"/>
                        </a:spcBef>
                        <a:spcAft>
                          <a:spcPts val="0"/>
                        </a:spcAft>
                        <a:buClr>
                          <a:schemeClr val="dk1"/>
                        </a:buClr>
                        <a:buSzPts val="3200"/>
                        <a:buFont typeface="Arial"/>
                        <a:buChar char="•"/>
                      </a:pPr>
                      <a:r>
                        <a:rPr lang="en-US" sz="3200" u="none" strike="noStrike" cap="none">
                          <a:solidFill>
                            <a:schemeClr val="dk1"/>
                          </a:solidFill>
                          <a:latin typeface="Calibri"/>
                          <a:ea typeface="Calibri"/>
                          <a:cs typeface="Calibri"/>
                          <a:sym typeface="Calibri"/>
                        </a:rPr>
                        <a:t>可以设定长相、个性 </a:t>
                      </a:r>
                      <a:endParaRPr sz="3200" u="none" strike="noStrike" cap="none">
                        <a:solidFill>
                          <a:schemeClr val="dk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540750">
                <a:tc>
                  <a:txBody>
                    <a:bodyPr/>
                    <a:lstStyle/>
                    <a:p>
                      <a:pPr marL="514350" marR="0" lvl="0" indent="-514350" algn="l" rtl="0">
                        <a:lnSpc>
                          <a:spcPct val="100000"/>
                        </a:lnSpc>
                        <a:spcBef>
                          <a:spcPts val="0"/>
                        </a:spcBef>
                        <a:spcAft>
                          <a:spcPts val="0"/>
                        </a:spcAft>
                        <a:buClr>
                          <a:srgbClr val="C00000"/>
                        </a:buClr>
                        <a:buSzPts val="3200"/>
                        <a:buFont typeface="Calibri"/>
                        <a:buAutoNum type="arabicPeriod" startAt="3"/>
                      </a:pPr>
                      <a:r>
                        <a:rPr lang="en-US" sz="3200" u="none" strike="noStrike" cap="none">
                          <a:solidFill>
                            <a:srgbClr val="C00000"/>
                          </a:solidFill>
                          <a:latin typeface="Calibri"/>
                          <a:ea typeface="Calibri"/>
                          <a:cs typeface="Calibri"/>
                          <a:sym typeface="Calibri"/>
                        </a:rPr>
                        <a:t> </a:t>
                      </a:r>
                      <a:endParaRPr sz="3200" u="none" strike="noStrike" cap="none">
                        <a:solidFill>
                          <a:srgbClr val="C00000"/>
                        </a:solidFill>
                        <a:latin typeface="Calibri"/>
                        <a:ea typeface="Calibri"/>
                        <a:cs typeface="Calibri"/>
                        <a:sym typeface="Calibri"/>
                      </a:endParaRPr>
                    </a:p>
                  </a:txBody>
                  <a:tcPr marL="91450" marR="91450" marT="45725" marB="45725"/>
                </a:tc>
                <a:tc>
                  <a:txBody>
                    <a:bodyPr/>
                    <a:lstStyle/>
                    <a:p>
                      <a:pPr marL="514350" marR="0" lvl="0" indent="-514350" algn="l" rtl="0">
                        <a:spcBef>
                          <a:spcPts val="0"/>
                        </a:spcBef>
                        <a:spcAft>
                          <a:spcPts val="0"/>
                        </a:spcAft>
                        <a:buClr>
                          <a:schemeClr val="dk1"/>
                        </a:buClr>
                        <a:buSzPts val="3200"/>
                        <a:buFont typeface="Arial"/>
                        <a:buChar char="•"/>
                      </a:pPr>
                      <a:r>
                        <a:rPr lang="en-US" sz="3200" u="none" strike="noStrike" cap="none">
                          <a:solidFill>
                            <a:schemeClr val="dk1"/>
                          </a:solidFill>
                          <a:latin typeface="Calibri"/>
                          <a:ea typeface="Calibri"/>
                          <a:cs typeface="Calibri"/>
                          <a:sym typeface="Calibri"/>
                        </a:rPr>
                        <a:t> </a:t>
                      </a:r>
                      <a:endParaRPr sz="3200" u="none" strike="noStrike" cap="none">
                        <a:solidFill>
                          <a:schemeClr val="dk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r h="540750">
                <a:tc>
                  <a:txBody>
                    <a:bodyPr/>
                    <a:lstStyle/>
                    <a:p>
                      <a:pPr marL="514350" marR="0" lvl="0" indent="-514350" algn="l" rtl="0">
                        <a:lnSpc>
                          <a:spcPct val="100000"/>
                        </a:lnSpc>
                        <a:spcBef>
                          <a:spcPts val="0"/>
                        </a:spcBef>
                        <a:spcAft>
                          <a:spcPts val="0"/>
                        </a:spcAft>
                        <a:buClr>
                          <a:srgbClr val="C00000"/>
                        </a:buClr>
                        <a:buSzPts val="3200"/>
                        <a:buFont typeface="Calibri"/>
                        <a:buNone/>
                      </a:pPr>
                      <a:r>
                        <a:rPr lang="en-US" sz="3200" u="none" strike="noStrike" cap="none">
                          <a:solidFill>
                            <a:srgbClr val="C00000"/>
                          </a:solidFill>
                          <a:latin typeface="Calibri"/>
                          <a:ea typeface="Calibri"/>
                          <a:cs typeface="Calibri"/>
                          <a:sym typeface="Calibri"/>
                        </a:rPr>
                        <a:t>4. </a:t>
                      </a:r>
                      <a:endParaRPr/>
                    </a:p>
                  </a:txBody>
                  <a:tcPr marL="91450" marR="91450" marT="45725" marB="45725"/>
                </a:tc>
                <a:tc>
                  <a:txBody>
                    <a:bodyPr/>
                    <a:lstStyle/>
                    <a:p>
                      <a:pPr marL="514350" marR="0" lvl="0" indent="-514350" algn="l" rtl="0">
                        <a:spcBef>
                          <a:spcPts val="0"/>
                        </a:spcBef>
                        <a:spcAft>
                          <a:spcPts val="0"/>
                        </a:spcAft>
                        <a:buClr>
                          <a:schemeClr val="dk1"/>
                        </a:buClr>
                        <a:buSzPts val="3200"/>
                        <a:buFont typeface="Arial"/>
                        <a:buChar char="•"/>
                      </a:pPr>
                      <a:r>
                        <a:rPr lang="en-US" sz="3200" u="none" strike="noStrike" cap="none">
                          <a:solidFill>
                            <a:schemeClr val="dk1"/>
                          </a:solidFill>
                          <a:latin typeface="Calibri"/>
                          <a:ea typeface="Calibri"/>
                          <a:cs typeface="Calibri"/>
                          <a:sym typeface="Calibri"/>
                        </a:rPr>
                        <a:t> </a:t>
                      </a:r>
                      <a:endParaRPr sz="3200" u="none" strike="noStrike" cap="none">
                        <a:solidFill>
                          <a:schemeClr val="dk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4"/>
                  </a:ext>
                </a:extLst>
              </a:tr>
              <a:tr h="540750">
                <a:tc>
                  <a:txBody>
                    <a:bodyPr/>
                    <a:lstStyle/>
                    <a:p>
                      <a:pPr marL="514350" marR="0" lvl="0" indent="-514350" algn="l" rtl="0">
                        <a:lnSpc>
                          <a:spcPct val="100000"/>
                        </a:lnSpc>
                        <a:spcBef>
                          <a:spcPts val="0"/>
                        </a:spcBef>
                        <a:spcAft>
                          <a:spcPts val="0"/>
                        </a:spcAft>
                        <a:buClr>
                          <a:srgbClr val="C00000"/>
                        </a:buClr>
                        <a:buSzPts val="3200"/>
                        <a:buFont typeface="Calibri"/>
                        <a:buNone/>
                      </a:pPr>
                      <a:r>
                        <a:rPr lang="en-US" sz="3200" u="none" strike="noStrike" cap="none">
                          <a:solidFill>
                            <a:srgbClr val="C00000"/>
                          </a:solidFill>
                          <a:latin typeface="Calibri"/>
                          <a:ea typeface="Calibri"/>
                          <a:cs typeface="Calibri"/>
                          <a:sym typeface="Calibri"/>
                        </a:rPr>
                        <a:t>5. </a:t>
                      </a:r>
                      <a:endParaRPr/>
                    </a:p>
                  </a:txBody>
                  <a:tcPr marL="91450" marR="91450" marT="45725" marB="45725"/>
                </a:tc>
                <a:tc>
                  <a:txBody>
                    <a:bodyPr/>
                    <a:lstStyle/>
                    <a:p>
                      <a:pPr marL="514350" marR="0" lvl="0" indent="-514350" algn="l" rtl="0">
                        <a:spcBef>
                          <a:spcPts val="0"/>
                        </a:spcBef>
                        <a:spcAft>
                          <a:spcPts val="0"/>
                        </a:spcAft>
                        <a:buClr>
                          <a:schemeClr val="dk1"/>
                        </a:buClr>
                        <a:buSzPts val="3200"/>
                        <a:buFont typeface="Arial"/>
                        <a:buChar char="•"/>
                      </a:pPr>
                      <a:r>
                        <a:rPr lang="en-US" sz="3200" u="none" strike="noStrike" cap="none">
                          <a:solidFill>
                            <a:schemeClr val="dk1"/>
                          </a:solidFill>
                          <a:latin typeface="Calibri"/>
                          <a:ea typeface="Calibri"/>
                          <a:cs typeface="Calibri"/>
                          <a:sym typeface="Calibri"/>
                        </a:rPr>
                        <a:t> </a:t>
                      </a:r>
                      <a:endParaRPr sz="3200" u="none" strike="noStrike" cap="none">
                        <a:solidFill>
                          <a:schemeClr val="dk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5"/>
                  </a:ext>
                </a:extLst>
              </a:tr>
            </a:tbl>
          </a:graphicData>
        </a:graphic>
      </p:graphicFrame>
      <p:sp>
        <p:nvSpPr>
          <p:cNvPr id="127" name="Google Shape;127;p5"/>
          <p:cNvSpPr/>
          <p:nvPr/>
        </p:nvSpPr>
        <p:spPr>
          <a:xfrm>
            <a:off x="1341101" y="652438"/>
            <a:ext cx="1069383" cy="929899"/>
          </a:xfrm>
          <a:prstGeom prst="heptagon">
            <a:avLst>
              <a:gd name="hf" fmla="val 102572"/>
              <a:gd name="vf" fmla="val 105210"/>
            </a:avLst>
          </a:prstGeom>
          <a:solidFill>
            <a:srgbClr val="8DA9DB"/>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0" i="0" u="none" strike="noStrike" cap="none">
                <a:solidFill>
                  <a:schemeClr val="lt1"/>
                </a:solidFill>
                <a:latin typeface="Calibri"/>
                <a:ea typeface="Calibri"/>
                <a:cs typeface="Calibri"/>
                <a:sym typeface="Calibri"/>
              </a:rPr>
              <a:t>1</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p>
            <a:pPr marL="0" marR="0" lvl="0" indent="0" algn="ctr" rtl="0">
              <a:lnSpc>
                <a:spcPct val="85000"/>
              </a:lnSpc>
              <a:spcBef>
                <a:spcPts val="0"/>
              </a:spcBef>
              <a:spcAft>
                <a:spcPts val="0"/>
              </a:spcAft>
              <a:buClr>
                <a:srgbClr val="0070C0"/>
              </a:buClr>
              <a:buSzPts val="4000"/>
              <a:buFont typeface="KaiTi"/>
              <a:buNone/>
            </a:pPr>
            <a:r>
              <a:rPr lang="en-US" sz="4000" b="1" i="0" u="none" strike="noStrike" cap="none">
                <a:solidFill>
                  <a:srgbClr val="0070C0"/>
                </a:solidFill>
                <a:latin typeface="KaiTi"/>
                <a:ea typeface="KaiTi"/>
                <a:cs typeface="KaiTi"/>
                <a:sym typeface="KaiTi"/>
              </a:rPr>
              <a:t>“虚拟情人”的议题为何重要？(1)</a:t>
            </a:r>
            <a:br>
              <a:rPr lang="en-US" sz="4000" b="1" i="0" u="none" strike="noStrike" cap="none">
                <a:solidFill>
                  <a:srgbClr val="0070C0"/>
                </a:solidFill>
                <a:latin typeface="KaiTi"/>
                <a:ea typeface="KaiTi"/>
                <a:cs typeface="KaiTi"/>
                <a:sym typeface="KaiTi"/>
              </a:rPr>
            </a:br>
            <a:r>
              <a:rPr lang="en-US" sz="4000" b="1" i="0" u="none" strike="noStrike" cap="none">
                <a:solidFill>
                  <a:schemeClr val="accent2"/>
                </a:solidFill>
                <a:latin typeface="Calibri"/>
                <a:ea typeface="Calibri"/>
                <a:cs typeface="Calibri"/>
                <a:sym typeface="Calibri"/>
              </a:rPr>
              <a:t>      </a:t>
            </a:r>
            <a:r>
              <a:rPr lang="en-US" sz="3200" b="1" i="0" u="none" strike="noStrike" cap="none">
                <a:solidFill>
                  <a:srgbClr val="3F3F3F"/>
                </a:solidFill>
                <a:latin typeface="Calibri"/>
                <a:ea typeface="Calibri"/>
                <a:cs typeface="Calibri"/>
                <a:sym typeface="Calibri"/>
              </a:rPr>
              <a:t>During Reading: Read the following passage </a:t>
            </a:r>
            <a:endParaRPr sz="3200" b="0" i="0" u="none" strike="noStrike" cap="none">
              <a:solidFill>
                <a:srgbClr val="3F3F3F"/>
              </a:solidFill>
              <a:latin typeface="Calibri"/>
              <a:ea typeface="Calibri"/>
              <a:cs typeface="Calibri"/>
              <a:sym typeface="Calibri"/>
            </a:endParaRPr>
          </a:p>
        </p:txBody>
      </p:sp>
      <p:sp>
        <p:nvSpPr>
          <p:cNvPr id="134" name="Google Shape;134;p6"/>
          <p:cNvSpPr txBox="1">
            <a:spLocks noGrp="1"/>
          </p:cNvSpPr>
          <p:nvPr>
            <p:ph type="body" idx="1"/>
          </p:nvPr>
        </p:nvSpPr>
        <p:spPr>
          <a:xfrm>
            <a:off x="1097280" y="1791478"/>
            <a:ext cx="10058400" cy="4897579"/>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90000"/>
              </a:lnSpc>
              <a:spcBef>
                <a:spcPts val="0"/>
              </a:spcBef>
              <a:spcAft>
                <a:spcPts val="0"/>
              </a:spcAft>
              <a:buClr>
                <a:schemeClr val="dk1"/>
              </a:buClr>
              <a:buSzPct val="100000"/>
              <a:buNone/>
            </a:pPr>
            <a:r>
              <a:rPr lang="en-US"/>
              <a:t>	ChatGPT虽然只有文字，但是早已有其他“虚拟情人”概念的App，在国外带来许多负面影响，并引发讨论。以最知名的“Replika”为例，你不但能和它对话，还能使用“</a:t>
            </a:r>
            <a:r>
              <a:rPr lang="en-US" b="1"/>
              <a:t>AR</a:t>
            </a:r>
            <a:r>
              <a:rPr lang="en-US"/>
              <a:t>”功能让虚拟情人出现在你眼前。它会记得你的生日，在你寂寞、难过时陪你聊天，你还能选择它的长相、服装、个性。根据一份研究调查，在美国使用者之中，有10％的人把Replika情人当做“真正的情人”，而在中国使用者中，这个比例为40%。</a:t>
            </a:r>
            <a:endParaRPr/>
          </a:p>
          <a:p>
            <a:pPr marL="0" lvl="0" indent="0" algn="l" rtl="0">
              <a:lnSpc>
                <a:spcPct val="90000"/>
              </a:lnSpc>
              <a:spcBef>
                <a:spcPts val="1000"/>
              </a:spcBef>
              <a:spcAft>
                <a:spcPts val="0"/>
              </a:spcAft>
              <a:buClr>
                <a:schemeClr val="dk1"/>
              </a:buClr>
              <a:buSzPct val="100000"/>
              <a:buNone/>
            </a:pPr>
            <a:r>
              <a:rPr lang="en-US"/>
              <a:t>	目前ChatGPT正在全球进行 “虚拟情人”的测试。它的对话能力、互动能力、感情能力再配合3D人物，其影响力与破坏力将比Replika更大。</a:t>
            </a:r>
            <a:endParaRPr/>
          </a:p>
          <a:p>
            <a:pPr marL="0" lvl="0" indent="0" algn="l" rtl="0">
              <a:lnSpc>
                <a:spcPct val="90000"/>
              </a:lnSpc>
              <a:spcBef>
                <a:spcPts val="1000"/>
              </a:spcBef>
              <a:spcAft>
                <a:spcPts val="0"/>
              </a:spcAft>
              <a:buClr>
                <a:schemeClr val="dk1"/>
              </a:buClr>
              <a:buSzPct val="100000"/>
              <a:buNone/>
            </a:pPr>
            <a:r>
              <a:rPr lang="en-US"/>
              <a:t>	虚拟情人的功能是ChatGPT系统的一个研究领域。随着ChatGPT技术的迅速发展，未来能提供更加个性化和感情化的人机互动体验。ChatGPT会根据你的要求模拟出一个“人”，按照你设定的方式来跟你说话、互动。这项技术将吸引更多使用者，特别是在现实生活中感到寂寞、空虛或无法找到合适伴侣的人。虚拟情人也将为专注于事业、个人生活的年轻人提供一种“替代选择”。和虚拟情人谈恋爱不但比追求真人更容易，而且它更温柔、更体贴、更配合、更“懂”你。</a:t>
            </a: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sz="2700">
              <a:latin typeface="Calibri"/>
              <a:ea typeface="Calibri"/>
              <a:cs typeface="Calibri"/>
              <a:sym typeface="Calibri"/>
            </a:endParaRPr>
          </a:p>
        </p:txBody>
      </p:sp>
      <p:sp>
        <p:nvSpPr>
          <p:cNvPr id="135" name="Google Shape;135;p6"/>
          <p:cNvSpPr/>
          <p:nvPr/>
        </p:nvSpPr>
        <p:spPr>
          <a:xfrm>
            <a:off x="1341101" y="652438"/>
            <a:ext cx="1069383" cy="929899"/>
          </a:xfrm>
          <a:prstGeom prst="heptagon">
            <a:avLst>
              <a:gd name="hf" fmla="val 102572"/>
              <a:gd name="vf" fmla="val 105210"/>
            </a:avLst>
          </a:prstGeom>
          <a:solidFill>
            <a:srgbClr val="8DA9DB"/>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0" i="0" u="none" strike="noStrike" cap="none">
                <a:solidFill>
                  <a:schemeClr val="lt1"/>
                </a:solidFill>
                <a:latin typeface="Calibri"/>
                <a:ea typeface="Calibri"/>
                <a:cs typeface="Calibri"/>
                <a:sym typeface="Calibri"/>
              </a:rPr>
              <a:t>2</a:t>
            </a:r>
            <a:endParaRPr/>
          </a:p>
        </p:txBody>
      </p:sp>
      <p:sp>
        <p:nvSpPr>
          <p:cNvPr id="136" name="Google Shape;136;p6"/>
          <p:cNvSpPr txBox="1"/>
          <p:nvPr/>
        </p:nvSpPr>
        <p:spPr>
          <a:xfrm>
            <a:off x="429830" y="1791478"/>
            <a:ext cx="60649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rgbClr val="FF0000"/>
                </a:solidFill>
                <a:latin typeface="Calibri"/>
                <a:ea typeface="Calibri"/>
                <a:cs typeface="Calibri"/>
                <a:sym typeface="Calibri"/>
              </a:rPr>
              <a:t>1</a:t>
            </a:r>
            <a:endParaRPr sz="1800">
              <a:solidFill>
                <a:schemeClr val="dk1"/>
              </a:solidFill>
              <a:latin typeface="Calibri"/>
              <a:ea typeface="Calibri"/>
              <a:cs typeface="Calibri"/>
              <a:sym typeface="Calibri"/>
            </a:endParaRPr>
          </a:p>
        </p:txBody>
      </p:sp>
      <p:sp>
        <p:nvSpPr>
          <p:cNvPr id="137" name="Google Shape;137;p6"/>
          <p:cNvSpPr txBox="1"/>
          <p:nvPr/>
        </p:nvSpPr>
        <p:spPr>
          <a:xfrm>
            <a:off x="436673" y="3698379"/>
            <a:ext cx="60649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FF0000"/>
                </a:solidFill>
                <a:latin typeface="Calibri"/>
                <a:ea typeface="Calibri"/>
                <a:cs typeface="Calibri"/>
                <a:sym typeface="Calibri"/>
              </a:rPr>
              <a:t>2</a:t>
            </a:r>
            <a:endParaRPr sz="1800">
              <a:solidFill>
                <a:schemeClr val="dk1"/>
              </a:solidFill>
              <a:latin typeface="Calibri"/>
              <a:ea typeface="Calibri"/>
              <a:cs typeface="Calibri"/>
              <a:sym typeface="Calibri"/>
            </a:endParaRPr>
          </a:p>
        </p:txBody>
      </p:sp>
      <p:sp>
        <p:nvSpPr>
          <p:cNvPr id="138" name="Google Shape;138;p6"/>
          <p:cNvSpPr txBox="1"/>
          <p:nvPr/>
        </p:nvSpPr>
        <p:spPr>
          <a:xfrm>
            <a:off x="436673" y="4438935"/>
            <a:ext cx="60649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FF0000"/>
                </a:solidFill>
                <a:latin typeface="Calibri"/>
                <a:ea typeface="Calibri"/>
                <a:cs typeface="Calibri"/>
                <a:sym typeface="Calibri"/>
              </a:rPr>
              <a:t>3</a:t>
            </a:r>
            <a:endParaRPr sz="1800">
              <a:solidFill>
                <a:schemeClr val="dk1"/>
              </a:solidFill>
              <a:latin typeface="Calibri"/>
              <a:ea typeface="Calibri"/>
              <a:cs typeface="Calibri"/>
              <a:sym typeface="Calibri"/>
            </a:endParaRPr>
          </a:p>
        </p:txBody>
      </p:sp>
      <p:sp>
        <p:nvSpPr>
          <p:cNvPr id="139" name="Google Shape;139;p6"/>
          <p:cNvSpPr/>
          <p:nvPr/>
        </p:nvSpPr>
        <p:spPr>
          <a:xfrm>
            <a:off x="8013576" y="6169709"/>
            <a:ext cx="43175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原文来源</a:t>
            </a:r>
            <a:endParaRPr sz="1200" u="sng">
              <a:solidFill>
                <a:schemeClr val="dk1"/>
              </a:solidFill>
              <a:latin typeface="Calibri"/>
              <a:ea typeface="Calibri"/>
              <a:cs typeface="Calibri"/>
              <a:sym typeface="Calibri"/>
            </a:endParaRPr>
          </a:p>
          <a:p>
            <a:pPr marL="0" marR="0" lvl="0" indent="0" algn="l" rtl="0">
              <a:spcBef>
                <a:spcPts val="0"/>
              </a:spcBef>
              <a:spcAft>
                <a:spcPts val="0"/>
              </a:spcAft>
              <a:buNone/>
            </a:pPr>
            <a:r>
              <a:rPr lang="en-US" sz="1200" u="sng">
                <a:solidFill>
                  <a:schemeClr val="dk1"/>
                </a:solidFill>
                <a:latin typeface="Calibri"/>
                <a:ea typeface="Calibri"/>
                <a:cs typeface="Calibri"/>
                <a:sym typeface="Calibri"/>
              </a:rPr>
              <a:t>(1)</a:t>
            </a:r>
            <a:r>
              <a:rPr lang="en-US" sz="12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https://vocus.cc/article/641062ebfd89780001989a50</a:t>
            </a:r>
            <a:endParaRPr sz="1200" u="sng">
              <a:solidFill>
                <a:schemeClr val="dk1"/>
              </a:solidFill>
              <a:latin typeface="Calibri"/>
              <a:ea typeface="Calibri"/>
              <a:cs typeface="Calibri"/>
              <a:sym typeface="Calibri"/>
            </a:endParaRPr>
          </a:p>
          <a:p>
            <a:pPr marL="0" marR="0" lvl="0" indent="0" algn="l" rtl="0">
              <a:spcBef>
                <a:spcPts val="0"/>
              </a:spcBef>
              <a:spcAft>
                <a:spcPts val="0"/>
              </a:spcAft>
              <a:buNone/>
            </a:pPr>
            <a:r>
              <a:rPr lang="en-US" sz="1200" u="sng">
                <a:solidFill>
                  <a:schemeClr val="dk1"/>
                </a:solidFill>
                <a:latin typeface="Calibri"/>
                <a:ea typeface="Calibri"/>
                <a:cs typeface="Calibri"/>
                <a:sym typeface="Calibri"/>
              </a:rPr>
              <a:t>(2)</a:t>
            </a:r>
            <a:r>
              <a:rPr lang="en-US" sz="12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https://tutanota.com/zh_hans/blog/posts/chatgpt-privacy</a:t>
            </a:r>
            <a:endParaRPr sz="1200" u="sng">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p>
            <a:pPr marL="0" marR="0" lvl="0" indent="0" algn="ctr" rtl="0">
              <a:lnSpc>
                <a:spcPct val="85000"/>
              </a:lnSpc>
              <a:spcBef>
                <a:spcPts val="0"/>
              </a:spcBef>
              <a:spcAft>
                <a:spcPts val="0"/>
              </a:spcAft>
              <a:buClr>
                <a:srgbClr val="0070C0"/>
              </a:buClr>
              <a:buSzPts val="4000"/>
              <a:buFont typeface="KaiTi"/>
              <a:buNone/>
            </a:pPr>
            <a:r>
              <a:rPr lang="en-US" sz="4000" b="1" i="0" u="none" strike="noStrike" cap="none">
                <a:solidFill>
                  <a:srgbClr val="0070C0"/>
                </a:solidFill>
                <a:latin typeface="KaiTi"/>
                <a:ea typeface="KaiTi"/>
                <a:cs typeface="KaiTi"/>
                <a:sym typeface="KaiTi"/>
              </a:rPr>
              <a:t>“虚拟情人”的议题为何重要？</a:t>
            </a:r>
            <a:br>
              <a:rPr lang="en-US" sz="4000" b="1" i="0" u="none" strike="noStrike" cap="none">
                <a:solidFill>
                  <a:srgbClr val="0070C0"/>
                </a:solidFill>
                <a:latin typeface="KaiTi"/>
                <a:ea typeface="KaiTi"/>
                <a:cs typeface="KaiTi"/>
                <a:sym typeface="KaiTi"/>
              </a:rPr>
            </a:br>
            <a:r>
              <a:rPr lang="en-US" sz="4000" b="1" i="0" u="none" strike="noStrike" cap="none">
                <a:solidFill>
                  <a:schemeClr val="accent2"/>
                </a:solidFill>
                <a:latin typeface="Calibri"/>
                <a:ea typeface="Calibri"/>
                <a:cs typeface="Calibri"/>
                <a:sym typeface="Calibri"/>
              </a:rPr>
              <a:t>      </a:t>
            </a:r>
            <a:r>
              <a:rPr lang="en-US" sz="3200" b="1" i="0" u="none" strike="noStrike" cap="none">
                <a:solidFill>
                  <a:srgbClr val="3F3F3F"/>
                </a:solidFill>
                <a:latin typeface="Calibri"/>
                <a:ea typeface="Calibri"/>
                <a:cs typeface="Calibri"/>
                <a:sym typeface="Calibri"/>
              </a:rPr>
              <a:t>Answer the following questions </a:t>
            </a:r>
            <a:endParaRPr sz="3200" b="0" i="0" u="none" strike="noStrike" cap="none">
              <a:solidFill>
                <a:srgbClr val="3F3F3F"/>
              </a:solidFill>
              <a:latin typeface="Calibri"/>
              <a:ea typeface="Calibri"/>
              <a:cs typeface="Calibri"/>
              <a:sym typeface="Calibri"/>
            </a:endParaRPr>
          </a:p>
        </p:txBody>
      </p:sp>
      <p:sp>
        <p:nvSpPr>
          <p:cNvPr id="146" name="Google Shape;146;p7"/>
          <p:cNvSpPr txBox="1">
            <a:spLocks noGrp="1"/>
          </p:cNvSpPr>
          <p:nvPr>
            <p:ph type="body" idx="1"/>
          </p:nvPr>
        </p:nvSpPr>
        <p:spPr>
          <a:xfrm>
            <a:off x="838200" y="1825625"/>
            <a:ext cx="10619792"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b="1"/>
              <a:t>1) </a:t>
            </a:r>
            <a:r>
              <a:rPr lang="en-US"/>
              <a:t>____ 第一段主要说的是什么？</a:t>
            </a:r>
            <a:endParaRPr/>
          </a:p>
          <a:p>
            <a:pPr marL="0" lvl="0" indent="0" algn="l" rtl="0">
              <a:lnSpc>
                <a:spcPct val="90000"/>
              </a:lnSpc>
              <a:spcBef>
                <a:spcPts val="1000"/>
              </a:spcBef>
              <a:spcAft>
                <a:spcPts val="0"/>
              </a:spcAft>
              <a:buClr>
                <a:schemeClr val="dk1"/>
              </a:buClr>
              <a:buSzPts val="2800"/>
              <a:buNone/>
            </a:pPr>
            <a:r>
              <a:rPr lang="en-US"/>
              <a:t>a) 为何“虚拟情人” 是一个全新的概念		</a:t>
            </a:r>
            <a:endParaRPr/>
          </a:p>
          <a:p>
            <a:pPr marL="0" lvl="0" indent="0" algn="l" rtl="0">
              <a:lnSpc>
                <a:spcPct val="90000"/>
              </a:lnSpc>
              <a:spcBef>
                <a:spcPts val="1000"/>
              </a:spcBef>
              <a:spcAft>
                <a:spcPts val="0"/>
              </a:spcAft>
              <a:buClr>
                <a:schemeClr val="dk1"/>
              </a:buClr>
              <a:buSzPts val="2800"/>
              <a:buNone/>
            </a:pPr>
            <a:r>
              <a:rPr lang="en-US"/>
              <a:t>b) 介绍“Replika”的功能与使用情况</a:t>
            </a:r>
            <a:endParaRPr/>
          </a:p>
          <a:p>
            <a:pPr marL="0" lvl="0" indent="0" algn="l" rtl="0">
              <a:lnSpc>
                <a:spcPct val="90000"/>
              </a:lnSpc>
              <a:spcBef>
                <a:spcPts val="1000"/>
              </a:spcBef>
              <a:spcAft>
                <a:spcPts val="0"/>
              </a:spcAft>
              <a:buClr>
                <a:schemeClr val="dk1"/>
              </a:buClr>
              <a:buSzPts val="2800"/>
              <a:buNone/>
            </a:pPr>
            <a:r>
              <a:rPr lang="en-US"/>
              <a:t>c) 关于“虚拟情人”的议题开始受到关注 	</a:t>
            </a:r>
            <a:endParaRPr/>
          </a:p>
        </p:txBody>
      </p:sp>
      <p:sp>
        <p:nvSpPr>
          <p:cNvPr id="147" name="Google Shape;147;p7"/>
          <p:cNvSpPr/>
          <p:nvPr/>
        </p:nvSpPr>
        <p:spPr>
          <a:xfrm>
            <a:off x="1341101" y="652438"/>
            <a:ext cx="1069383" cy="929899"/>
          </a:xfrm>
          <a:prstGeom prst="heptagon">
            <a:avLst>
              <a:gd name="hf" fmla="val 102572"/>
              <a:gd name="vf" fmla="val 105210"/>
            </a:avLst>
          </a:prstGeom>
          <a:solidFill>
            <a:srgbClr val="8DA9DB"/>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chemeClr val="lt1"/>
                </a:solidFill>
                <a:latin typeface="Calibri"/>
                <a:ea typeface="Calibri"/>
                <a:cs typeface="Calibri"/>
                <a:sym typeface="Calibri"/>
              </a:rPr>
              <a:t>2</a:t>
            </a:r>
            <a:endParaRPr/>
          </a:p>
        </p:txBody>
      </p:sp>
      <p:pic>
        <p:nvPicPr>
          <p:cNvPr id="148" name="Google Shape;148;p7"/>
          <p:cNvPicPr preferRelativeResize="0"/>
          <p:nvPr/>
        </p:nvPicPr>
        <p:blipFill rotWithShape="1">
          <a:blip r:embed="rId3">
            <a:alphaModFix/>
          </a:blip>
          <a:srcRect/>
          <a:stretch/>
        </p:blipFill>
        <p:spPr>
          <a:xfrm>
            <a:off x="4031941" y="4611202"/>
            <a:ext cx="1417612" cy="1881673"/>
          </a:xfrm>
          <a:prstGeom prst="rect">
            <a:avLst/>
          </a:prstGeom>
          <a:noFill/>
          <a:ln>
            <a:noFill/>
          </a:ln>
        </p:spPr>
      </p:pic>
      <p:sp>
        <p:nvSpPr>
          <p:cNvPr id="149" name="Google Shape;149;p7"/>
          <p:cNvSpPr/>
          <p:nvPr/>
        </p:nvSpPr>
        <p:spPr>
          <a:xfrm>
            <a:off x="5001683" y="4001294"/>
            <a:ext cx="6120406" cy="1597414"/>
          </a:xfrm>
          <a:prstGeom prst="cloudCallout">
            <a:avLst>
              <a:gd name="adj1" fmla="val -46007"/>
              <a:gd name="adj2" fmla="val 50908"/>
            </a:avLst>
          </a:prstGeom>
          <a:gradFill>
            <a:gsLst>
              <a:gs pos="0">
                <a:srgbClr val="A6B6DE"/>
              </a:gs>
              <a:gs pos="50000">
                <a:srgbClr val="98AAD9"/>
              </a:gs>
              <a:gs pos="100000">
                <a:srgbClr val="859CD7"/>
              </a:gs>
            </a:gsLst>
            <a:lin ang="5400000"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dk1"/>
                </a:solidFill>
                <a:latin typeface="KaiTi"/>
                <a:ea typeface="KaiTi"/>
                <a:cs typeface="KaiTi"/>
                <a:sym typeface="KaiTi"/>
              </a:rPr>
              <a:t>请说明你的选择</a:t>
            </a:r>
            <a:endParaRPr sz="3200">
              <a:solidFill>
                <a:schemeClr val="dk1"/>
              </a:solidFill>
              <a:latin typeface="KaiTi"/>
              <a:ea typeface="KaiTi"/>
              <a:cs typeface="KaiTi"/>
              <a:sym typeface="KaiT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p>
            <a:pPr marL="0" marR="0" lvl="0" indent="0" algn="ctr" rtl="0">
              <a:lnSpc>
                <a:spcPct val="85000"/>
              </a:lnSpc>
              <a:spcBef>
                <a:spcPts val="0"/>
              </a:spcBef>
              <a:spcAft>
                <a:spcPts val="0"/>
              </a:spcAft>
              <a:buClr>
                <a:srgbClr val="0070C0"/>
              </a:buClr>
              <a:buSzPts val="4000"/>
              <a:buFont typeface="KaiTi"/>
              <a:buNone/>
            </a:pPr>
            <a:r>
              <a:rPr lang="en-US" sz="4000" b="1" i="0" u="none" strike="noStrike" cap="none">
                <a:solidFill>
                  <a:srgbClr val="0070C0"/>
                </a:solidFill>
                <a:latin typeface="KaiTi"/>
                <a:ea typeface="KaiTi"/>
                <a:cs typeface="KaiTi"/>
                <a:sym typeface="KaiTi"/>
              </a:rPr>
              <a:t>“虚拟情人”的议题为何重要？</a:t>
            </a:r>
            <a:br>
              <a:rPr lang="en-US" sz="4000" b="1" i="0" u="none" strike="noStrike" cap="none">
                <a:solidFill>
                  <a:srgbClr val="0070C0"/>
                </a:solidFill>
                <a:latin typeface="KaiTi"/>
                <a:ea typeface="KaiTi"/>
                <a:cs typeface="KaiTi"/>
                <a:sym typeface="KaiTi"/>
              </a:rPr>
            </a:br>
            <a:r>
              <a:rPr lang="en-US" sz="4000" b="1" i="0" u="none" strike="noStrike" cap="none">
                <a:solidFill>
                  <a:schemeClr val="accent2"/>
                </a:solidFill>
                <a:latin typeface="Calibri"/>
                <a:ea typeface="Calibri"/>
                <a:cs typeface="Calibri"/>
                <a:sym typeface="Calibri"/>
              </a:rPr>
              <a:t>      </a:t>
            </a:r>
            <a:r>
              <a:rPr lang="en-US" sz="3200" b="1" i="0" u="none" strike="noStrike" cap="none">
                <a:solidFill>
                  <a:srgbClr val="3F3F3F"/>
                </a:solidFill>
                <a:latin typeface="Calibri"/>
                <a:ea typeface="Calibri"/>
                <a:cs typeface="Calibri"/>
                <a:sym typeface="Calibri"/>
              </a:rPr>
              <a:t>Answer the following questions </a:t>
            </a:r>
            <a:endParaRPr sz="3200" b="0" i="0" u="none" strike="noStrike" cap="none">
              <a:solidFill>
                <a:srgbClr val="3F3F3F"/>
              </a:solidFill>
              <a:latin typeface="Calibri"/>
              <a:ea typeface="Calibri"/>
              <a:cs typeface="Calibri"/>
              <a:sym typeface="Calibri"/>
            </a:endParaRPr>
          </a:p>
        </p:txBody>
      </p:sp>
      <p:sp>
        <p:nvSpPr>
          <p:cNvPr id="156" name="Google Shape;156;p8"/>
          <p:cNvSpPr txBox="1">
            <a:spLocks noGrp="1"/>
          </p:cNvSpPr>
          <p:nvPr>
            <p:ph type="body" idx="1"/>
          </p:nvPr>
        </p:nvSpPr>
        <p:spPr>
          <a:xfrm>
            <a:off x="838200" y="1825625"/>
            <a:ext cx="10619792"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b="1"/>
              <a:t>1) </a:t>
            </a:r>
            <a:r>
              <a:rPr lang="en-US"/>
              <a:t>____ 第一段主要说的是什么？</a:t>
            </a:r>
            <a:endParaRPr/>
          </a:p>
          <a:p>
            <a:pPr marL="0" lvl="0" indent="0" algn="l" rtl="0">
              <a:lnSpc>
                <a:spcPct val="90000"/>
              </a:lnSpc>
              <a:spcBef>
                <a:spcPts val="1000"/>
              </a:spcBef>
              <a:spcAft>
                <a:spcPts val="0"/>
              </a:spcAft>
              <a:buClr>
                <a:schemeClr val="dk1"/>
              </a:buClr>
              <a:buSzPts val="2800"/>
              <a:buNone/>
            </a:pPr>
            <a:r>
              <a:rPr lang="en-US"/>
              <a:t>a) 为何“虚拟情人” 是一个全新的概念		</a:t>
            </a:r>
            <a:endParaRPr/>
          </a:p>
          <a:p>
            <a:pPr marL="0" lvl="0" indent="0" algn="l" rtl="0">
              <a:lnSpc>
                <a:spcPct val="90000"/>
              </a:lnSpc>
              <a:spcBef>
                <a:spcPts val="1000"/>
              </a:spcBef>
              <a:spcAft>
                <a:spcPts val="0"/>
              </a:spcAft>
              <a:buClr>
                <a:schemeClr val="dk1"/>
              </a:buClr>
              <a:buSzPts val="2800"/>
              <a:buNone/>
            </a:pPr>
            <a:r>
              <a:rPr lang="en-US"/>
              <a:t>b) 介绍“Replika”的功能与使用情况</a:t>
            </a:r>
            <a:endParaRPr/>
          </a:p>
          <a:p>
            <a:pPr marL="0" lvl="0" indent="0" algn="l" rtl="0">
              <a:lnSpc>
                <a:spcPct val="90000"/>
              </a:lnSpc>
              <a:spcBef>
                <a:spcPts val="1000"/>
              </a:spcBef>
              <a:spcAft>
                <a:spcPts val="0"/>
              </a:spcAft>
              <a:buClr>
                <a:schemeClr val="dk1"/>
              </a:buClr>
              <a:buSzPts val="2800"/>
              <a:buNone/>
            </a:pPr>
            <a:r>
              <a:rPr lang="en-US">
                <a:highlight>
                  <a:srgbClr val="FFFF00"/>
                </a:highlight>
              </a:rPr>
              <a:t>c) 关于“虚拟情人”的议题开始受到关注</a:t>
            </a:r>
            <a:r>
              <a:rPr lang="en-US"/>
              <a:t> 	</a:t>
            </a:r>
            <a:endParaRPr/>
          </a:p>
        </p:txBody>
      </p:sp>
      <p:sp>
        <p:nvSpPr>
          <p:cNvPr id="157" name="Google Shape;157;p8"/>
          <p:cNvSpPr/>
          <p:nvPr/>
        </p:nvSpPr>
        <p:spPr>
          <a:xfrm>
            <a:off x="1341101" y="652438"/>
            <a:ext cx="1069383" cy="929899"/>
          </a:xfrm>
          <a:prstGeom prst="heptagon">
            <a:avLst>
              <a:gd name="hf" fmla="val 102572"/>
              <a:gd name="vf" fmla="val 105210"/>
            </a:avLst>
          </a:prstGeom>
          <a:solidFill>
            <a:srgbClr val="8DA9DB"/>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chemeClr val="lt1"/>
                </a:solidFill>
                <a:latin typeface="Calibri"/>
                <a:ea typeface="Calibri"/>
                <a:cs typeface="Calibri"/>
                <a:sym typeface="Calibri"/>
              </a:rPr>
              <a:t>2</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p>
            <a:pPr marL="0" marR="0" lvl="0" indent="0" algn="ctr" rtl="0">
              <a:lnSpc>
                <a:spcPct val="85000"/>
              </a:lnSpc>
              <a:spcBef>
                <a:spcPts val="0"/>
              </a:spcBef>
              <a:spcAft>
                <a:spcPts val="0"/>
              </a:spcAft>
              <a:buClr>
                <a:srgbClr val="0070C0"/>
              </a:buClr>
              <a:buSzPts val="4000"/>
              <a:buFont typeface="KaiTi"/>
              <a:buNone/>
            </a:pPr>
            <a:r>
              <a:rPr lang="en-US" sz="4000" b="1" i="0" u="none" strike="noStrike" cap="none">
                <a:solidFill>
                  <a:srgbClr val="0070C0"/>
                </a:solidFill>
                <a:latin typeface="KaiTi"/>
                <a:ea typeface="KaiTi"/>
                <a:cs typeface="KaiTi"/>
                <a:sym typeface="KaiTi"/>
              </a:rPr>
              <a:t>“虚拟情人”的议题为何重要？</a:t>
            </a:r>
            <a:br>
              <a:rPr lang="en-US" sz="4000" b="1" i="0" u="none" strike="noStrike" cap="none">
                <a:solidFill>
                  <a:srgbClr val="0070C0"/>
                </a:solidFill>
                <a:latin typeface="KaiTi"/>
                <a:ea typeface="KaiTi"/>
                <a:cs typeface="KaiTi"/>
                <a:sym typeface="KaiTi"/>
              </a:rPr>
            </a:br>
            <a:r>
              <a:rPr lang="en-US" sz="4000" b="1" i="0" u="none" strike="noStrike" cap="none">
                <a:solidFill>
                  <a:schemeClr val="accent2"/>
                </a:solidFill>
                <a:latin typeface="Calibri"/>
                <a:ea typeface="Calibri"/>
                <a:cs typeface="Calibri"/>
                <a:sym typeface="Calibri"/>
              </a:rPr>
              <a:t>      </a:t>
            </a:r>
            <a:r>
              <a:rPr lang="en-US" sz="3200" b="1" i="0" u="none" strike="noStrike" cap="none">
                <a:solidFill>
                  <a:srgbClr val="3F3F3F"/>
                </a:solidFill>
                <a:latin typeface="Calibri"/>
                <a:ea typeface="Calibri"/>
                <a:cs typeface="Calibri"/>
                <a:sym typeface="Calibri"/>
              </a:rPr>
              <a:t>Answer the following questions </a:t>
            </a:r>
            <a:endParaRPr sz="3200" b="0" i="0" u="none" strike="noStrike" cap="none">
              <a:solidFill>
                <a:srgbClr val="3F3F3F"/>
              </a:solidFill>
              <a:latin typeface="Calibri"/>
              <a:ea typeface="Calibri"/>
              <a:cs typeface="Calibri"/>
              <a:sym typeface="Calibri"/>
            </a:endParaRPr>
          </a:p>
        </p:txBody>
      </p:sp>
      <p:sp>
        <p:nvSpPr>
          <p:cNvPr id="164" name="Google Shape;164;p9"/>
          <p:cNvSpPr txBox="1">
            <a:spLocks noGrp="1"/>
          </p:cNvSpPr>
          <p:nvPr>
            <p:ph type="body" idx="1"/>
          </p:nvPr>
        </p:nvSpPr>
        <p:spPr>
          <a:xfrm>
            <a:off x="838200" y="1825625"/>
            <a:ext cx="10619792"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b="1"/>
              <a:t>2) </a:t>
            </a:r>
            <a:r>
              <a:rPr lang="en-US"/>
              <a:t>____ 第三段主要说的是什么？</a:t>
            </a:r>
            <a:endParaRPr/>
          </a:p>
          <a:p>
            <a:pPr marL="0" lvl="0" indent="0" algn="l" rtl="0">
              <a:lnSpc>
                <a:spcPct val="90000"/>
              </a:lnSpc>
              <a:spcBef>
                <a:spcPts val="1000"/>
              </a:spcBef>
              <a:spcAft>
                <a:spcPts val="0"/>
              </a:spcAft>
              <a:buClr>
                <a:schemeClr val="dk1"/>
              </a:buClr>
              <a:buSzPts val="2800"/>
              <a:buNone/>
            </a:pPr>
            <a:r>
              <a:rPr lang="en-US"/>
              <a:t>a) “虚拟情人”为什么对人们有吸引力 		</a:t>
            </a:r>
            <a:endParaRPr/>
          </a:p>
          <a:p>
            <a:pPr marL="0" lvl="0" indent="0" algn="l" rtl="0">
              <a:lnSpc>
                <a:spcPct val="90000"/>
              </a:lnSpc>
              <a:spcBef>
                <a:spcPts val="1000"/>
              </a:spcBef>
              <a:spcAft>
                <a:spcPts val="0"/>
              </a:spcAft>
              <a:buClr>
                <a:schemeClr val="dk1"/>
              </a:buClr>
              <a:buSzPts val="2800"/>
              <a:buNone/>
            </a:pPr>
            <a:r>
              <a:rPr lang="en-US"/>
              <a:t>b) ChatGPT为什么能设计出“虚拟情人”</a:t>
            </a:r>
            <a:endParaRPr/>
          </a:p>
          <a:p>
            <a:pPr marL="0" lvl="0" indent="0" algn="l" rtl="0">
              <a:lnSpc>
                <a:spcPct val="90000"/>
              </a:lnSpc>
              <a:spcBef>
                <a:spcPts val="1000"/>
              </a:spcBef>
              <a:spcAft>
                <a:spcPts val="0"/>
              </a:spcAft>
              <a:buClr>
                <a:schemeClr val="dk1"/>
              </a:buClr>
              <a:buSzPts val="2800"/>
              <a:buNone/>
            </a:pPr>
            <a:r>
              <a:rPr lang="en-US"/>
              <a:t>c) “虚拟情人”对当今的社会有何影响</a:t>
            </a:r>
            <a:endParaRPr/>
          </a:p>
          <a:p>
            <a:pPr marL="0" lvl="0" indent="0" algn="l" rtl="0">
              <a:lnSpc>
                <a:spcPct val="90000"/>
              </a:lnSpc>
              <a:spcBef>
                <a:spcPts val="1000"/>
              </a:spcBef>
              <a:spcAft>
                <a:spcPts val="0"/>
              </a:spcAft>
              <a:buClr>
                <a:schemeClr val="dk1"/>
              </a:buClr>
              <a:buSzPts val="2800"/>
              <a:buNone/>
            </a:pPr>
            <a:r>
              <a:rPr lang="en-US"/>
              <a:t>	</a:t>
            </a:r>
            <a:endParaRPr/>
          </a:p>
        </p:txBody>
      </p:sp>
      <p:sp>
        <p:nvSpPr>
          <p:cNvPr id="165" name="Google Shape;165;p9"/>
          <p:cNvSpPr/>
          <p:nvPr/>
        </p:nvSpPr>
        <p:spPr>
          <a:xfrm>
            <a:off x="1341101" y="652438"/>
            <a:ext cx="1069383" cy="929899"/>
          </a:xfrm>
          <a:prstGeom prst="heptagon">
            <a:avLst>
              <a:gd name="hf" fmla="val 102572"/>
              <a:gd name="vf" fmla="val 105210"/>
            </a:avLst>
          </a:prstGeom>
          <a:solidFill>
            <a:srgbClr val="8DA9DB"/>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chemeClr val="lt1"/>
                </a:solidFill>
                <a:latin typeface="Calibri"/>
                <a:ea typeface="Calibri"/>
                <a:cs typeface="Calibri"/>
                <a:sym typeface="Calibri"/>
              </a:rPr>
              <a:t>2</a:t>
            </a:r>
            <a:endParaRPr/>
          </a:p>
        </p:txBody>
      </p:sp>
      <p:pic>
        <p:nvPicPr>
          <p:cNvPr id="166" name="Google Shape;166;p9"/>
          <p:cNvPicPr preferRelativeResize="0"/>
          <p:nvPr/>
        </p:nvPicPr>
        <p:blipFill rotWithShape="1">
          <a:blip r:embed="rId3">
            <a:alphaModFix/>
          </a:blip>
          <a:srcRect/>
          <a:stretch/>
        </p:blipFill>
        <p:spPr>
          <a:xfrm>
            <a:off x="4031941" y="4611202"/>
            <a:ext cx="1417612" cy="1881673"/>
          </a:xfrm>
          <a:prstGeom prst="rect">
            <a:avLst/>
          </a:prstGeom>
          <a:noFill/>
          <a:ln>
            <a:noFill/>
          </a:ln>
        </p:spPr>
      </p:pic>
      <p:sp>
        <p:nvSpPr>
          <p:cNvPr id="167" name="Google Shape;167;p9"/>
          <p:cNvSpPr/>
          <p:nvPr/>
        </p:nvSpPr>
        <p:spPr>
          <a:xfrm>
            <a:off x="5001683" y="4001294"/>
            <a:ext cx="6120406" cy="1597414"/>
          </a:xfrm>
          <a:prstGeom prst="cloudCallout">
            <a:avLst>
              <a:gd name="adj1" fmla="val -46007"/>
              <a:gd name="adj2" fmla="val 50908"/>
            </a:avLst>
          </a:prstGeom>
          <a:gradFill>
            <a:gsLst>
              <a:gs pos="0">
                <a:srgbClr val="A6B6DE"/>
              </a:gs>
              <a:gs pos="50000">
                <a:srgbClr val="98AAD9"/>
              </a:gs>
              <a:gs pos="100000">
                <a:srgbClr val="859CD7"/>
              </a:gs>
            </a:gsLst>
            <a:lin ang="5400000"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dk1"/>
                </a:solidFill>
                <a:latin typeface="KaiTi"/>
                <a:ea typeface="KaiTi"/>
                <a:cs typeface="KaiTi"/>
                <a:sym typeface="KaiTi"/>
              </a:rPr>
              <a:t>请说明你的选择</a:t>
            </a:r>
            <a:endParaRPr sz="3200">
              <a:solidFill>
                <a:schemeClr val="dk1"/>
              </a:solidFill>
              <a:latin typeface="KaiTi"/>
              <a:ea typeface="KaiTi"/>
              <a:cs typeface="KaiTi"/>
              <a:sym typeface="KaiT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1535</Words>
  <Application>Microsoft Macintosh PowerPoint</Application>
  <PresentationFormat>Widescreen</PresentationFormat>
  <Paragraphs>246</Paragraphs>
  <Slides>22</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KaiTi</vt:lpstr>
      <vt:lpstr>Calibri</vt:lpstr>
      <vt:lpstr>Noto Sans Symbols</vt:lpstr>
      <vt:lpstr>Arial</vt:lpstr>
      <vt:lpstr>STKaiti</vt:lpstr>
      <vt:lpstr>Kai</vt:lpstr>
      <vt:lpstr>Arial Narrow</vt:lpstr>
      <vt:lpstr>Office Theme</vt:lpstr>
      <vt:lpstr>楊玉笙老師</vt:lpstr>
      <vt:lpstr>综合性能力评估 IPA       Summative Assessment: Integrated Performance Assessment (IPA)</vt:lpstr>
      <vt:lpstr>Unit Overview </vt:lpstr>
      <vt:lpstr>PowerPoint Presentation</vt:lpstr>
      <vt:lpstr>阅读文章前的讨论       Pre-reading: work in a group (3-4 people) </vt:lpstr>
      <vt:lpstr>“虚拟情人”的议题为何重要？(1)       During Reading: Read the following passage </vt:lpstr>
      <vt:lpstr>“虚拟情人”的议题为何重要？       Answer the following questions </vt:lpstr>
      <vt:lpstr>“虚拟情人”的议题为何重要？       Answer the following questions </vt:lpstr>
      <vt:lpstr>“虚拟情人”的议题为何重要？       Answer the following questions </vt:lpstr>
      <vt:lpstr>“虚拟情人”的议题为何重要？       Answer the following questions </vt:lpstr>
      <vt:lpstr>“虚拟情人”的议题为何重要？ (2)       During Reading: Read the following passage </vt:lpstr>
      <vt:lpstr>“虚拟情人”的议题为何重要？       Answer the following questions </vt:lpstr>
      <vt:lpstr>“虚拟情人”的议题为何重要？       Answer the following questions </vt:lpstr>
      <vt:lpstr>“虚拟情人”的议题为何重要？       Answer the following questions </vt:lpstr>
      <vt:lpstr>“虚拟情人”的议题为何重要？       Answer the following questions </vt:lpstr>
      <vt:lpstr>“虚拟情人”的议题为何重要？       Complete the graphic organizer &amp; Summary </vt:lpstr>
      <vt:lpstr>“虚拟情人”的议题为何重要？       Answer the following questions </vt:lpstr>
      <vt:lpstr>Unit Overview </vt:lpstr>
      <vt:lpstr>讨论 Group discussion</vt:lpstr>
      <vt:lpstr>讨论 Group discussion</vt:lpstr>
      <vt:lpstr>作文：给JJ的一封信 An e-mail to JJ </vt:lpstr>
      <vt:lpstr>作文：给JJ的一封信 An e-mail to JJ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楊玉笙老師</dc:title>
  <dc:creator>Peng, Ke</dc:creator>
  <cp:lastModifiedBy>Meng Yeh</cp:lastModifiedBy>
  <cp:revision>1</cp:revision>
  <dcterms:created xsi:type="dcterms:W3CDTF">2023-07-13T15:16:01Z</dcterms:created>
  <dcterms:modified xsi:type="dcterms:W3CDTF">2023-12-13T12:30:16Z</dcterms:modified>
</cp:coreProperties>
</file>